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Lst>
  <p:sldSz cx="9144000" cy="5143500" type="screen16x9"/>
  <p:notesSz cx="6858000" cy="9144000"/>
  <p:embeddedFontLst>
    <p:embeddedFont>
      <p:font typeface="Economica" panose="020B0604020202020204" charset="0"/>
      <p:regular r:id="rId33"/>
      <p:bold r:id="rId34"/>
      <p:italic r:id="rId35"/>
      <p:boldItalic r:id="rId36"/>
    </p:embeddedFont>
    <p:embeddedFont>
      <p:font typeface="Roboto" panose="02000000000000000000" pitchFamily="2" charset="0"/>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4" d="100"/>
          <a:sy n="74" d="100"/>
        </p:scale>
        <p:origin x="2580" y="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s>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Lishani</a:t>
            </a:r>
            <a:endParaRPr/>
          </a:p>
          <a:p>
            <a:pPr marL="0" lvl="0" indent="0" algn="l" rtl="0">
              <a:spcBef>
                <a:spcPts val="0"/>
              </a:spcBef>
              <a:spcAft>
                <a:spcPts val="0"/>
              </a:spcAft>
              <a:buNone/>
            </a:pPr>
            <a:r>
              <a:rPr lang="en"/>
              <a:t>Our group did an exploratory analysis of road fatality in the US during the year 2020.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1e3df2b287c_4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1e3df2b287c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It also matched up nicely with the National Highway system. This made sense as naturally, where the population is more concentrated, and where highways are more concentrated, there are more likely to be more road accidents in these regions.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50ada4e1c3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50ada4e1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question we wanted to explore for our analysis was [question]. This was because there is a common assertion that younger drivers cause more accidents and we wanted to see if we could prove this with data.</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512398a415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512398a4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thing we did was look at the distribution of the ages of the drivers in our accident database. From the histogram we can see a clear right-skew of data meaning the lower mode and median age would be more likely to represent the average driver who gets into a road accident. This initial exploration did indicate that most accidents are caused  by younger drivers.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2512398a415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2512398a41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We then performed a linear regression of driver age against number of accidents. We can clearly see a strong negative correlation with a Pearson r value of -0.94. This again shows that the most accidents are caused by younger drivers. </a:t>
            </a:r>
            <a:endParaRPr/>
          </a:p>
          <a:p>
            <a:pPr marL="0" lvl="0" indent="0" algn="l" rtl="0">
              <a:spcBef>
                <a:spcPts val="0"/>
              </a:spcBef>
              <a:spcAft>
                <a:spcPts val="0"/>
              </a:spcAft>
              <a:buNone/>
            </a:pPr>
            <a:endParaRPr/>
          </a:p>
          <a:p>
            <a:pPr marL="0" lvl="0" indent="0" algn="l" rtl="0">
              <a:spcBef>
                <a:spcPts val="0"/>
              </a:spcBef>
              <a:spcAft>
                <a:spcPts val="0"/>
              </a:spcAft>
              <a:buNone/>
            </a:pPr>
            <a:r>
              <a:rPr lang="en"/>
              <a:t>However we must note that this may be related to the number of drivers of each age on the road. For example, there are likely to be fewer drivers aged 16 and 17 as well as over age of 80 which could be part of the reason why there are fewer accidents for these age groups.</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2512398a415_0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2512398a415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To conclude the findings for this question, we were able to show that young people do seem to get into more road accidents than older drivers, with drivers under 35 causing almost half of all accidents. However, as mentioned, further research would be needed to determine if these figures are proportional to the demographic split of the full driving population.</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e3df2b287c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e3df2b287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e3df2b287c_2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e3df2b287c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1e3df2b287c_1_5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1e3df2b287c_1_5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1e3df2b287c_2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 name="Google Shape;166;g1e3df2b287c_2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1e3df2b287c_2_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1e3df2b287c_2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15000"/>
              </a:lnSpc>
              <a:spcBef>
                <a:spcPts val="0"/>
              </a:spcBef>
              <a:spcAft>
                <a:spcPts val="0"/>
              </a:spcAft>
              <a:buNone/>
            </a:pPr>
            <a:endParaRPr sz="1200">
              <a:solidFill>
                <a:srgbClr val="374151"/>
              </a:solidFill>
              <a:highlight>
                <a:srgbClr val="F7F7F8"/>
              </a:highlight>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1e3df2b287c_1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 name="Google Shape;59;g1e3df2b287c_1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lt1"/>
              </a:buClr>
              <a:buSzPts val="1100"/>
              <a:buFont typeface="Arial"/>
              <a:buNone/>
            </a:pPr>
            <a:r>
              <a:rPr lang="en" sz="1000">
                <a:solidFill>
                  <a:schemeClr val="dk1"/>
                </a:solidFill>
              </a:rPr>
              <a:t>Savina: Many road fatalities occur every year, wouldn’t it be great to help find insights to take action to reduce these fatalities? </a:t>
            </a:r>
            <a:endParaRPr sz="1000">
              <a:solidFill>
                <a:schemeClr val="dk1"/>
              </a:solidFill>
            </a:endParaRPr>
          </a:p>
          <a:p>
            <a:pPr marL="0" lvl="0" indent="0" algn="l" rtl="0">
              <a:lnSpc>
                <a:spcPct val="115000"/>
              </a:lnSpc>
              <a:spcBef>
                <a:spcPts val="0"/>
              </a:spcBef>
              <a:spcAft>
                <a:spcPts val="0"/>
              </a:spcAft>
              <a:buClr>
                <a:schemeClr val="lt1"/>
              </a:buClr>
              <a:buSzPts val="1100"/>
              <a:buFont typeface="Arial"/>
              <a:buNone/>
            </a:pPr>
            <a:endParaRPr sz="1000">
              <a:solidFill>
                <a:schemeClr val="dk1"/>
              </a:solidFill>
            </a:endParaRPr>
          </a:p>
          <a:p>
            <a:pPr marL="457200" lvl="0" indent="-292100" algn="l" rtl="0">
              <a:lnSpc>
                <a:spcPct val="115000"/>
              </a:lnSpc>
              <a:spcBef>
                <a:spcPts val="0"/>
              </a:spcBef>
              <a:spcAft>
                <a:spcPts val="0"/>
              </a:spcAft>
              <a:buClr>
                <a:schemeClr val="dk1"/>
              </a:buClr>
              <a:buSzPts val="1000"/>
              <a:buAutoNum type="arabicParenR"/>
            </a:pPr>
            <a:r>
              <a:rPr lang="en" sz="1000">
                <a:solidFill>
                  <a:schemeClr val="dk1"/>
                </a:solidFill>
              </a:rPr>
              <a:t>Can the age of a driver of a driver impact the likelihood of them getting into a road accident?</a:t>
            </a:r>
            <a:endParaRPr sz="1000">
              <a:solidFill>
                <a:schemeClr val="dk1"/>
              </a:solidFill>
            </a:endParaRPr>
          </a:p>
          <a:p>
            <a:pPr marL="457200" lvl="0" indent="-292100" algn="l" rtl="0">
              <a:lnSpc>
                <a:spcPct val="115000"/>
              </a:lnSpc>
              <a:spcBef>
                <a:spcPts val="0"/>
              </a:spcBef>
              <a:spcAft>
                <a:spcPts val="0"/>
              </a:spcAft>
              <a:buClr>
                <a:schemeClr val="dk1"/>
              </a:buClr>
              <a:buSzPts val="1000"/>
              <a:buAutoNum type="arabicParenR"/>
            </a:pPr>
            <a:r>
              <a:rPr lang="en" sz="1000">
                <a:solidFill>
                  <a:schemeClr val="dk1"/>
                </a:solidFill>
              </a:rPr>
              <a:t>Can the weather condition and route impact the likeliness of an individual being a victim of road fatalities?</a:t>
            </a:r>
            <a:endParaRPr sz="1000">
              <a:solidFill>
                <a:schemeClr val="dk1"/>
              </a:solidFill>
            </a:endParaRPr>
          </a:p>
          <a:p>
            <a:pPr marL="457200" lvl="0" indent="-292100" algn="l" rtl="0">
              <a:lnSpc>
                <a:spcPct val="115000"/>
              </a:lnSpc>
              <a:spcBef>
                <a:spcPts val="0"/>
              </a:spcBef>
              <a:spcAft>
                <a:spcPts val="0"/>
              </a:spcAft>
              <a:buClr>
                <a:schemeClr val="dk1"/>
              </a:buClr>
              <a:buSzPts val="1000"/>
              <a:buAutoNum type="arabicParenR"/>
            </a:pPr>
            <a:r>
              <a:rPr lang="en" sz="1000">
                <a:solidFill>
                  <a:schemeClr val="dk1"/>
                </a:solidFill>
              </a:rPr>
              <a:t>Do road fatalities occur more often at a certain hour of the day?</a:t>
            </a:r>
            <a:endParaRPr sz="1000">
              <a:solidFill>
                <a:schemeClr val="dk1"/>
              </a:solidFill>
            </a:endParaRPr>
          </a:p>
          <a:p>
            <a:pPr marL="457200" lvl="0" indent="-292100" algn="l" rtl="0">
              <a:lnSpc>
                <a:spcPct val="115000"/>
              </a:lnSpc>
              <a:spcBef>
                <a:spcPts val="0"/>
              </a:spcBef>
              <a:spcAft>
                <a:spcPts val="0"/>
              </a:spcAft>
              <a:buClr>
                <a:schemeClr val="dk1"/>
              </a:buClr>
              <a:buSzPts val="1000"/>
              <a:buAutoNum type="arabicParenR"/>
            </a:pPr>
            <a:r>
              <a:rPr lang="en" sz="1000">
                <a:solidFill>
                  <a:schemeClr val="dk1"/>
                </a:solidFill>
              </a:rPr>
              <a:t>Do more road fatalities occur at a certain speed limit?</a:t>
            </a:r>
            <a:endParaRPr sz="10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1e3df2b287c_3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1e3df2b287c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519efb8a15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519efb8a15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519efb8a1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519efb8a1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2519efb8a15_0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2519efb8a15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519efb8a15_0_3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519efb8a15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e3df2b287c_1_5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e3df2b287c_1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Null hypothesis for this question is the increasing speed limit of a road does not affect the likelihood of an individual experiencing a fatal road accident.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1e3df2b287c_1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1e3df2b287c_1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050">
                <a:solidFill>
                  <a:schemeClr val="dk1"/>
                </a:solidFill>
              </a:rPr>
              <a:t>First the speed limit data’s distribution was observed using a histogram. As you can see, it quite nicely follows a bell shaped curve structure. </a:t>
            </a:r>
            <a:endParaRPr sz="1050">
              <a:solidFill>
                <a:schemeClr val="dk1"/>
              </a:solidFill>
            </a:endParaRPr>
          </a:p>
          <a:p>
            <a:pPr marL="0" lvl="0" indent="0" algn="l" rtl="0">
              <a:spcBef>
                <a:spcPts val="0"/>
              </a:spcBef>
              <a:spcAft>
                <a:spcPts val="0"/>
              </a:spcAft>
              <a:buNone/>
            </a:pPr>
            <a:endParaRPr sz="1050">
              <a:solidFill>
                <a:schemeClr val="dk1"/>
              </a:solidFill>
            </a:endParaRPr>
          </a:p>
          <a:p>
            <a:pPr marL="0" lvl="0" indent="0" algn="l" rtl="0">
              <a:spcBef>
                <a:spcPts val="0"/>
              </a:spcBef>
              <a:spcAft>
                <a:spcPts val="0"/>
              </a:spcAft>
              <a:buNone/>
            </a:pPr>
            <a:r>
              <a:rPr lang="en" sz="1050">
                <a:solidFill>
                  <a:schemeClr val="dk1"/>
                </a:solidFill>
              </a:rPr>
              <a:t>The box plot which shows virtually the same mean and median, it shows that on average a road accident is most likely to occur at 50MPH, this is due to the data being normally distributed. </a:t>
            </a:r>
            <a:endParaRPr sz="1050">
              <a:solidFill>
                <a:schemeClr val="dk1"/>
              </a:solidFill>
            </a:endParaRPr>
          </a:p>
          <a:p>
            <a:pPr marL="0" lvl="0" indent="0" algn="l" rtl="0">
              <a:spcBef>
                <a:spcPts val="0"/>
              </a:spcBef>
              <a:spcAft>
                <a:spcPts val="0"/>
              </a:spcAft>
              <a:buClr>
                <a:schemeClr val="dk1"/>
              </a:buClr>
              <a:buSzPts val="1100"/>
              <a:buFont typeface="Arial"/>
              <a:buNone/>
            </a:pPr>
            <a:endParaRPr sz="1050">
              <a:solidFill>
                <a:schemeClr val="dk1"/>
              </a:solidFil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1e3df2b287c_1_5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1e3df2b287c_1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5275" algn="l" rtl="0">
              <a:spcBef>
                <a:spcPts val="0"/>
              </a:spcBef>
              <a:spcAft>
                <a:spcPts val="0"/>
              </a:spcAft>
              <a:buClr>
                <a:schemeClr val="dk1"/>
              </a:buClr>
              <a:buSzPts val="1050"/>
              <a:buChar char="-"/>
            </a:pPr>
            <a:r>
              <a:rPr lang="en" sz="1050">
                <a:solidFill>
                  <a:schemeClr val="dk1"/>
                </a:solidFill>
              </a:rPr>
              <a:t>Next a scatter chart was plotted showing speed limit versus fatality counts, the correlation coefficient calculated was 0.1 indicates a very weak linear correlation. An increase of one MPH in the speed limit corresponds to a increase of 14 additional fatalities which is very insignificant when observing on a nationwide scale. </a:t>
            </a:r>
            <a:endParaRPr sz="1050">
              <a:solidFill>
                <a:schemeClr val="dk1"/>
              </a:solidFill>
            </a:endParaRPr>
          </a:p>
          <a:p>
            <a:pPr marL="0" lvl="0" indent="0" algn="l" rtl="0">
              <a:spcBef>
                <a:spcPts val="0"/>
              </a:spcBef>
              <a:spcAft>
                <a:spcPts val="0"/>
              </a:spcAft>
              <a:buNone/>
            </a:pPr>
            <a:endParaRPr sz="1050">
              <a:solidFill>
                <a:schemeClr val="dk1"/>
              </a:solidFill>
            </a:endParaRPr>
          </a:p>
          <a:p>
            <a:pPr marL="457200" lvl="0" indent="-295275" algn="l" rtl="0">
              <a:spcBef>
                <a:spcPts val="0"/>
              </a:spcBef>
              <a:spcAft>
                <a:spcPts val="0"/>
              </a:spcAft>
              <a:buClr>
                <a:schemeClr val="dk1"/>
              </a:buClr>
              <a:buSzPts val="1050"/>
              <a:buChar char="-"/>
            </a:pPr>
            <a:r>
              <a:rPr lang="en" sz="1050">
                <a:solidFill>
                  <a:schemeClr val="dk1"/>
                </a:solidFill>
              </a:rPr>
              <a:t>Although the scatter plot did not indicate a linear relationship, when the speed limits are grouped, you can see that most incidents occurred between the two middle groups therefore there is still some sort of correlation it just isn’t linear. Perhaps a Bragg’s function regression would help help regress values better. </a:t>
            </a:r>
            <a:endParaRPr sz="1050">
              <a:solidFill>
                <a:schemeClr val="dk1"/>
              </a:solidFill>
            </a:endParaRPr>
          </a:p>
          <a:p>
            <a:pPr marL="457200" lvl="0" indent="0" algn="l" rtl="0">
              <a:spcBef>
                <a:spcPts val="0"/>
              </a:spcBef>
              <a:spcAft>
                <a:spcPts val="0"/>
              </a:spcAft>
              <a:buNone/>
            </a:pPr>
            <a:endParaRPr sz="1050">
              <a:solidFill>
                <a:schemeClr val="dk1"/>
              </a:solidFill>
            </a:endParaRPr>
          </a:p>
          <a:p>
            <a:pPr marL="457200" lvl="0" indent="-295275" algn="l" rtl="0">
              <a:spcBef>
                <a:spcPts val="0"/>
              </a:spcBef>
              <a:spcAft>
                <a:spcPts val="0"/>
              </a:spcAft>
              <a:buClr>
                <a:schemeClr val="dk1"/>
              </a:buClr>
              <a:buSzPts val="1050"/>
              <a:buChar char="-"/>
            </a:pPr>
            <a:r>
              <a:rPr lang="en" sz="1050">
                <a:solidFill>
                  <a:schemeClr val="dk1"/>
                </a:solidFill>
              </a:rPr>
              <a:t>The reason why a linear regression isn’t followed is because there are less roads with higher speed limits so the cumulative fatality counts recorded are lower. </a:t>
            </a:r>
            <a:endParaRPr sz="1050">
              <a:solidFill>
                <a:schemeClr val="dk1"/>
              </a:solidFil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1e3df2b287c_3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 name="Google Shape;237;g1e3df2b287c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5275" algn="l" rtl="0">
              <a:spcBef>
                <a:spcPts val="0"/>
              </a:spcBef>
              <a:spcAft>
                <a:spcPts val="0"/>
              </a:spcAft>
              <a:buClr>
                <a:schemeClr val="dk1"/>
              </a:buClr>
              <a:buSzPts val="1050"/>
              <a:buChar char="-"/>
            </a:pPr>
            <a:r>
              <a:rPr lang="en" sz="1050">
                <a:solidFill>
                  <a:schemeClr val="dk1"/>
                </a:solidFill>
              </a:rPr>
              <a:t>Finally a Anova t-test was performed confirmed that the median of speed limits does increase up until a certain point. However, the computed pvalue is below the significance level of 0.05 and therefore, the null hypothesis could be rejected.</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1e3df2b287c_1_4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1e3df2b287c_1_4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Zeeshan</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1e3df2b287c_1_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1e3df2b287c_1_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000" b="1">
                <a:solidFill>
                  <a:schemeClr val="dk1"/>
                </a:solidFill>
              </a:rPr>
              <a:t>Ash: We chose to source our data from the National Highway Traffic Safety Administration (NHTSA)</a:t>
            </a:r>
            <a:endParaRPr sz="1000" b="1">
              <a:solidFill>
                <a:schemeClr val="dk1"/>
              </a:solidFill>
            </a:endParaRPr>
          </a:p>
          <a:p>
            <a:pPr marL="457200" lvl="0" indent="-292100" algn="l" rtl="0">
              <a:lnSpc>
                <a:spcPct val="115000"/>
              </a:lnSpc>
              <a:spcBef>
                <a:spcPts val="1200"/>
              </a:spcBef>
              <a:spcAft>
                <a:spcPts val="0"/>
              </a:spcAft>
              <a:buClr>
                <a:schemeClr val="dk1"/>
              </a:buClr>
              <a:buSzPts val="1000"/>
              <a:buChar char="●"/>
            </a:pPr>
            <a:r>
              <a:rPr lang="en" sz="1000">
                <a:solidFill>
                  <a:schemeClr val="dk1"/>
                </a:solidFill>
              </a:rPr>
              <a:t>This is an agency of the U.S. federal government so we trusted that the data would be both accurate and reliable.</a:t>
            </a:r>
            <a:endParaRPr sz="1000">
              <a:solidFill>
                <a:schemeClr val="dk1"/>
              </a:solidFill>
            </a:endParaRPr>
          </a:p>
          <a:p>
            <a:pPr marL="457200" lvl="0" indent="-292100" algn="l" rtl="0">
              <a:lnSpc>
                <a:spcPct val="115000"/>
              </a:lnSpc>
              <a:spcBef>
                <a:spcPts val="0"/>
              </a:spcBef>
              <a:spcAft>
                <a:spcPts val="0"/>
              </a:spcAft>
              <a:buClr>
                <a:schemeClr val="dk1"/>
              </a:buClr>
              <a:buSzPts val="1000"/>
              <a:buChar char="●"/>
            </a:pPr>
            <a:r>
              <a:rPr lang="en" sz="1000">
                <a:solidFill>
                  <a:schemeClr val="dk1"/>
                </a:solidFill>
              </a:rPr>
              <a:t>The data was extensive enough for our analysis as there were numerous variables recorded including but not limited to weather conditions, drug involvement and fatality counts.</a:t>
            </a:r>
            <a:endParaRPr sz="1000">
              <a:solidFill>
                <a:schemeClr val="dk1"/>
              </a:solidFill>
            </a:endParaRPr>
          </a:p>
          <a:p>
            <a:pPr marL="457200" lvl="0" indent="-292100" algn="l" rtl="0">
              <a:lnSpc>
                <a:spcPct val="115000"/>
              </a:lnSpc>
              <a:spcBef>
                <a:spcPts val="0"/>
              </a:spcBef>
              <a:spcAft>
                <a:spcPts val="0"/>
              </a:spcAft>
              <a:buClr>
                <a:schemeClr val="dk1"/>
              </a:buClr>
              <a:buSzPts val="1000"/>
              <a:buChar char="●"/>
            </a:pPr>
            <a:r>
              <a:rPr lang="en" sz="1000">
                <a:solidFill>
                  <a:schemeClr val="dk1"/>
                </a:solidFill>
              </a:rPr>
              <a:t>The data was available through both an API and also through CSV files, however we were unable to make API requests without providing additional filters which would have reduced the size of the dataset. For this reason we decided to utilise the CSV file instead.</a:t>
            </a:r>
            <a:endParaRPr sz="1000">
              <a:solidFill>
                <a:schemeClr val="dk1"/>
              </a:solidFil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1e3df2b287c_1_4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1e3df2b287c_1_4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Google Shape;71;g1e3df2b287c_1_36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 name="Google Shape;72;g1e3df2b287c_1_3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Lishani</a:t>
            </a:r>
            <a:endParaRPr/>
          </a:p>
          <a:p>
            <a:pPr marL="457200" lvl="0" indent="-298450" algn="l" rtl="0">
              <a:spcBef>
                <a:spcPts val="0"/>
              </a:spcBef>
              <a:spcAft>
                <a:spcPts val="0"/>
              </a:spcAft>
              <a:buSzPts val="1100"/>
              <a:buChar char="-"/>
            </a:pPr>
            <a:r>
              <a:rPr lang="en"/>
              <a:t>To clean up we import the CSV file and read it as a DataFrame, removed redundant columns and any rows which contained a null value.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1e3df2b287c_1_3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1e3df2b287c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298450" algn="l" rtl="0">
              <a:spcBef>
                <a:spcPts val="0"/>
              </a:spcBef>
              <a:spcAft>
                <a:spcPts val="0"/>
              </a:spcAft>
              <a:buSzPts val="1100"/>
              <a:buChar char="-"/>
            </a:pPr>
            <a:r>
              <a:rPr lang="en"/>
              <a:t>Changed the data types of age and speed limit values from a float to a integer; ready for analysis and renamed columns to be self explanatory. </a:t>
            </a:r>
            <a:endParaRPr/>
          </a:p>
          <a:p>
            <a:pPr marL="457200" lvl="0" indent="-298450" algn="l" rtl="0">
              <a:spcBef>
                <a:spcPts val="0"/>
              </a:spcBef>
              <a:spcAft>
                <a:spcPts val="0"/>
              </a:spcAft>
              <a:buSzPts val="1100"/>
              <a:buChar char="-"/>
            </a:pPr>
            <a:r>
              <a:rPr lang="en"/>
              <a:t>To also give us a quick oversight of the data we gathered the summary statistics of each column using summary statistics.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1e3df2b287c_1_3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1e3df2b287c_1_3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Ash - Upon displaying the information for our cleaned dataframe, we were able to see there were no longer any null values and the relevant datatypes had been corrected. At this point the data was therefore ready for analysis.</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Google Shape;90;g1e3df2b287c_1_4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 name="Google Shape;91;g1e3df2b287c_1_4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Moving on to our Analysis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50ada4e1c3_0_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50ada4e1c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thing we did was plot each accident on a map to see the spread on a national level. We can clearly see a concentration of accidents on the Eastern half of the country as well as along the West Coast.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512398a415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512398a415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pattern matched up nicely with the population density of the USA.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23.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3.xml"/><Relationship Id="rId5" Type="http://schemas.openxmlformats.org/officeDocument/2006/relationships/image" Target="../media/image30.png"/><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8.xml"/><Relationship Id="rId1" Type="http://schemas.openxmlformats.org/officeDocument/2006/relationships/slideLayout" Target="../slideLayouts/slideLayout8.xml"/><Relationship Id="rId4" Type="http://schemas.openxmlformats.org/officeDocument/2006/relationships/image" Target="../media/image32.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hyperlink" Target="https://crashviewer.nhtsa.dot.gov/CrashAPI"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2.png"/><Relationship Id="rId4" Type="http://schemas.openxmlformats.org/officeDocument/2006/relationships/hyperlink" Target="https://www.nhtsa.gov/file-downloadsp=nhtsa/downloads/FARS/2021/National/"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0.xml"/><Relationship Id="rId1" Type="http://schemas.openxmlformats.org/officeDocument/2006/relationships/slideLayout" Target="../slideLayouts/slideLayout3.xml"/><Relationship Id="rId5" Type="http://schemas.openxmlformats.org/officeDocument/2006/relationships/image" Target="../media/image35.png"/><Relationship Id="rId4" Type="http://schemas.openxmlformats.org/officeDocument/2006/relationships/image" Target="../media/image3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pic>
        <p:nvPicPr>
          <p:cNvPr id="54" name="Google Shape;54;p13"/>
          <p:cNvPicPr preferRelativeResize="0"/>
          <p:nvPr/>
        </p:nvPicPr>
        <p:blipFill rotWithShape="1">
          <a:blip r:embed="rId3">
            <a:alphaModFix amt="36000"/>
          </a:blip>
          <a:srcRect t="3446"/>
          <a:stretch/>
        </p:blipFill>
        <p:spPr>
          <a:xfrm>
            <a:off x="0" y="0"/>
            <a:ext cx="9144000" cy="5219474"/>
          </a:xfrm>
          <a:prstGeom prst="rect">
            <a:avLst/>
          </a:prstGeom>
          <a:noFill/>
          <a:ln>
            <a:noFill/>
          </a:ln>
        </p:spPr>
      </p:pic>
      <p:sp>
        <p:nvSpPr>
          <p:cNvPr id="55" name="Google Shape;55;p13"/>
          <p:cNvSpPr txBox="1">
            <a:spLocks noGrp="1"/>
          </p:cNvSpPr>
          <p:nvPr>
            <p:ph type="ctrTitle"/>
          </p:nvPr>
        </p:nvSpPr>
        <p:spPr>
          <a:xfrm>
            <a:off x="4423125" y="1500200"/>
            <a:ext cx="48519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SzPts val="990"/>
              <a:buNone/>
            </a:pPr>
            <a:r>
              <a:rPr lang="en" sz="3580" b="1">
                <a:latin typeface="Economica"/>
                <a:ea typeface="Economica"/>
                <a:cs typeface="Economica"/>
                <a:sym typeface="Economica"/>
              </a:rPr>
              <a:t>Road Fatalities: </a:t>
            </a:r>
            <a:endParaRPr sz="3580" b="1">
              <a:latin typeface="Economica"/>
              <a:ea typeface="Economica"/>
              <a:cs typeface="Economica"/>
              <a:sym typeface="Economica"/>
            </a:endParaRPr>
          </a:p>
          <a:p>
            <a:pPr marL="0" lvl="0" indent="0" algn="l" rtl="0">
              <a:lnSpc>
                <a:spcPct val="115000"/>
              </a:lnSpc>
              <a:spcBef>
                <a:spcPts val="1200"/>
              </a:spcBef>
              <a:spcAft>
                <a:spcPts val="0"/>
              </a:spcAft>
              <a:buNone/>
            </a:pPr>
            <a:r>
              <a:rPr lang="en" sz="2800" b="1">
                <a:latin typeface="Economica"/>
                <a:ea typeface="Economica"/>
                <a:cs typeface="Economica"/>
                <a:sym typeface="Economica"/>
              </a:rPr>
              <a:t>An Exploratory Analysis of Road Fatalities in The US During The Year 2020.</a:t>
            </a:r>
            <a:endParaRPr sz="2800" b="1">
              <a:latin typeface="Economica"/>
              <a:ea typeface="Economica"/>
              <a:cs typeface="Economica"/>
              <a:sym typeface="Economica"/>
            </a:endParaRPr>
          </a:p>
          <a:p>
            <a:pPr marL="0" lvl="0" indent="0" algn="ctr" rtl="0">
              <a:spcBef>
                <a:spcPts val="1200"/>
              </a:spcBef>
              <a:spcAft>
                <a:spcPts val="0"/>
              </a:spcAft>
              <a:buSzPts val="990"/>
              <a:buNone/>
            </a:pPr>
            <a:endParaRPr sz="2780"/>
          </a:p>
        </p:txBody>
      </p:sp>
      <p:sp>
        <p:nvSpPr>
          <p:cNvPr id="56" name="Google Shape;56;p13"/>
          <p:cNvSpPr txBox="1">
            <a:spLocks noGrp="1"/>
          </p:cNvSpPr>
          <p:nvPr>
            <p:ph type="subTitle" idx="1"/>
          </p:nvPr>
        </p:nvSpPr>
        <p:spPr>
          <a:xfrm>
            <a:off x="4474450" y="3402325"/>
            <a:ext cx="4425900" cy="790500"/>
          </a:xfrm>
          <a:prstGeom prst="rect">
            <a:avLst/>
          </a:prstGeom>
        </p:spPr>
        <p:txBody>
          <a:bodyPr spcFirstLastPara="1" wrap="square" lIns="91425" tIns="91425" rIns="91425" bIns="91425" anchor="t" anchorCtr="0">
            <a:normAutofit/>
          </a:bodyPr>
          <a:lstStyle/>
          <a:p>
            <a:pPr marL="0" lvl="0" indent="0" algn="l" rtl="0">
              <a:lnSpc>
                <a:spcPct val="80000"/>
              </a:lnSpc>
              <a:spcBef>
                <a:spcPts val="0"/>
              </a:spcBef>
              <a:spcAft>
                <a:spcPts val="0"/>
              </a:spcAft>
              <a:buSzPts val="935"/>
              <a:buNone/>
            </a:pPr>
            <a:r>
              <a:rPr lang="en" sz="1979">
                <a:solidFill>
                  <a:schemeClr val="dk1"/>
                </a:solidFill>
                <a:latin typeface="Economica"/>
                <a:ea typeface="Economica"/>
                <a:cs typeface="Economica"/>
                <a:sym typeface="Economica"/>
              </a:rPr>
              <a:t>Eimaan (Ash) Ejaz, Savina Boateng, Zeeshan Karim, and Lishani Srikaran</a:t>
            </a:r>
            <a:endParaRPr sz="1979">
              <a:solidFill>
                <a:schemeClr val="dk1"/>
              </a:solidFill>
              <a:latin typeface="Economica"/>
              <a:ea typeface="Economica"/>
              <a:cs typeface="Economica"/>
              <a:sym typeface="Economica"/>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pic>
        <p:nvPicPr>
          <p:cNvPr id="111" name="Google Shape;111;p22"/>
          <p:cNvPicPr preferRelativeResize="0"/>
          <p:nvPr/>
        </p:nvPicPr>
        <p:blipFill rotWithShape="1">
          <a:blip r:embed="rId3">
            <a:alphaModFix/>
          </a:blip>
          <a:srcRect l="5859" r="30247" b="13156"/>
          <a:stretch/>
        </p:blipFill>
        <p:spPr>
          <a:xfrm>
            <a:off x="287100" y="1075650"/>
            <a:ext cx="4832024" cy="2992201"/>
          </a:xfrm>
          <a:prstGeom prst="rect">
            <a:avLst/>
          </a:prstGeom>
          <a:noFill/>
          <a:ln>
            <a:noFill/>
          </a:ln>
        </p:spPr>
      </p:pic>
      <p:pic>
        <p:nvPicPr>
          <p:cNvPr id="112" name="Google Shape;112;p22"/>
          <p:cNvPicPr preferRelativeResize="0"/>
          <p:nvPr/>
        </p:nvPicPr>
        <p:blipFill>
          <a:blip r:embed="rId4">
            <a:alphaModFix/>
          </a:blip>
          <a:stretch>
            <a:fillRect/>
          </a:stretch>
        </p:blipFill>
        <p:spPr>
          <a:xfrm>
            <a:off x="5204250" y="1318750"/>
            <a:ext cx="3652650" cy="2749100"/>
          </a:xfrm>
          <a:prstGeom prst="rect">
            <a:avLst/>
          </a:prstGeom>
          <a:noFill/>
          <a:ln>
            <a:noFill/>
          </a:ln>
        </p:spPr>
      </p:pic>
      <p:sp>
        <p:nvSpPr>
          <p:cNvPr id="113" name="Google Shape;113;p22"/>
          <p:cNvSpPr txBox="1"/>
          <p:nvPr/>
        </p:nvSpPr>
        <p:spPr>
          <a:xfrm>
            <a:off x="287100" y="287500"/>
            <a:ext cx="8569800" cy="661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100">
                <a:solidFill>
                  <a:schemeClr val="dk1"/>
                </a:solidFill>
              </a:rPr>
              <a:t>Our Accident Map vs US Highway Network Map</a:t>
            </a:r>
            <a:endParaRPr sz="3100">
              <a:solidFill>
                <a:schemeClr val="dk1"/>
              </a:solidFill>
            </a:endParaRPr>
          </a:p>
        </p:txBody>
      </p:sp>
      <p:sp>
        <p:nvSpPr>
          <p:cNvPr id="114" name="Google Shape;114;p22"/>
          <p:cNvSpPr txBox="1"/>
          <p:nvPr/>
        </p:nvSpPr>
        <p:spPr>
          <a:xfrm>
            <a:off x="5320850" y="4141925"/>
            <a:ext cx="35361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Source: Wikipedia via US Federal Highway Administration</a:t>
            </a:r>
            <a:endParaRPr>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2198250" y="1589475"/>
            <a:ext cx="4747500" cy="163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020" b="1"/>
              <a:t>Q1: Is there a relationship between the age of the driver and the number of accidents?</a:t>
            </a:r>
            <a:endParaRPr sz="3020" b="1"/>
          </a:p>
        </p:txBody>
      </p:sp>
      <p:pic>
        <p:nvPicPr>
          <p:cNvPr id="120" name="Google Shape;120;p23"/>
          <p:cNvPicPr preferRelativeResize="0"/>
          <p:nvPr/>
        </p:nvPicPr>
        <p:blipFill>
          <a:blip r:embed="rId3">
            <a:alphaModFix/>
          </a:blip>
          <a:stretch>
            <a:fillRect/>
          </a:stretch>
        </p:blipFill>
        <p:spPr>
          <a:xfrm>
            <a:off x="6923362" y="3311900"/>
            <a:ext cx="2021338" cy="16398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xfrm>
            <a:off x="143750" y="754700"/>
            <a:ext cx="4344900" cy="12939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Distribution &amp; Measures of Central Tendency</a:t>
            </a:r>
            <a:endParaRPr/>
          </a:p>
        </p:txBody>
      </p:sp>
      <p:sp>
        <p:nvSpPr>
          <p:cNvPr id="126" name="Google Shape;126;p24"/>
          <p:cNvSpPr txBox="1">
            <a:spLocks noGrp="1"/>
          </p:cNvSpPr>
          <p:nvPr>
            <p:ph type="subTitle" idx="1"/>
          </p:nvPr>
        </p:nvSpPr>
        <p:spPr>
          <a:xfrm>
            <a:off x="4655975" y="3594075"/>
            <a:ext cx="2090700" cy="1235100"/>
          </a:xfrm>
          <a:prstGeom prst="rect">
            <a:avLst/>
          </a:prstGeom>
          <a:solidFill>
            <a:schemeClr val="lt1"/>
          </a:solidFill>
        </p:spPr>
        <p:txBody>
          <a:bodyPr spcFirstLastPara="1" wrap="square" lIns="91425" tIns="91425" rIns="91425" bIns="91425" anchor="t" anchorCtr="0">
            <a:normAutofit/>
          </a:bodyPr>
          <a:lstStyle/>
          <a:p>
            <a:pPr marL="0" lvl="0" indent="0" algn="l" rtl="0">
              <a:spcBef>
                <a:spcPts val="0"/>
              </a:spcBef>
              <a:spcAft>
                <a:spcPts val="0"/>
              </a:spcAft>
              <a:buNone/>
            </a:pPr>
            <a:r>
              <a:rPr lang="en">
                <a:solidFill>
                  <a:schemeClr val="dk1"/>
                </a:solidFill>
              </a:rPr>
              <a:t>Mean Age: 43</a:t>
            </a:r>
            <a:endParaRPr>
              <a:solidFill>
                <a:schemeClr val="dk1"/>
              </a:solidFill>
            </a:endParaRPr>
          </a:p>
          <a:p>
            <a:pPr marL="0" lvl="0" indent="0" algn="l" rtl="0">
              <a:spcBef>
                <a:spcPts val="0"/>
              </a:spcBef>
              <a:spcAft>
                <a:spcPts val="0"/>
              </a:spcAft>
              <a:buNone/>
            </a:pPr>
            <a:r>
              <a:rPr lang="en">
                <a:solidFill>
                  <a:schemeClr val="dk1"/>
                </a:solidFill>
              </a:rPr>
              <a:t>Median Age: 40</a:t>
            </a:r>
            <a:endParaRPr>
              <a:solidFill>
                <a:schemeClr val="dk1"/>
              </a:solidFill>
            </a:endParaRPr>
          </a:p>
          <a:p>
            <a:pPr marL="0" lvl="0" indent="0" algn="l" rtl="0">
              <a:spcBef>
                <a:spcPts val="0"/>
              </a:spcBef>
              <a:spcAft>
                <a:spcPts val="0"/>
              </a:spcAft>
              <a:buNone/>
            </a:pPr>
            <a:r>
              <a:rPr lang="en">
                <a:solidFill>
                  <a:schemeClr val="dk1"/>
                </a:solidFill>
              </a:rPr>
              <a:t>Mode Age: 28</a:t>
            </a:r>
            <a:endParaRPr>
              <a:solidFill>
                <a:schemeClr val="dk1"/>
              </a:solidFill>
            </a:endParaRPr>
          </a:p>
        </p:txBody>
      </p:sp>
      <p:sp>
        <p:nvSpPr>
          <p:cNvPr id="127" name="Google Shape;127;p24"/>
          <p:cNvSpPr txBox="1">
            <a:spLocks noGrp="1"/>
          </p:cNvSpPr>
          <p:nvPr>
            <p:ph type="body" idx="2"/>
          </p:nvPr>
        </p:nvSpPr>
        <p:spPr>
          <a:xfrm>
            <a:off x="143750" y="2092525"/>
            <a:ext cx="4344900" cy="2771400"/>
          </a:xfrm>
          <a:prstGeom prst="rect">
            <a:avLst/>
          </a:prstGeom>
        </p:spPr>
        <p:txBody>
          <a:bodyPr spcFirstLastPara="1" wrap="square" lIns="91425" tIns="91425" rIns="91425" bIns="91425" anchor="ctr" anchorCtr="0">
            <a:normAutofit/>
          </a:bodyPr>
          <a:lstStyle/>
          <a:p>
            <a:pPr marL="457200" lvl="0" indent="-342900" algn="l" rtl="0">
              <a:spcBef>
                <a:spcPts val="0"/>
              </a:spcBef>
              <a:spcAft>
                <a:spcPts val="0"/>
              </a:spcAft>
              <a:buSzPts val="1800"/>
              <a:buChar char="●"/>
            </a:pPr>
            <a:r>
              <a:rPr lang="en"/>
              <a:t>The distribution of the age of drivers is </a:t>
            </a:r>
            <a:r>
              <a:rPr lang="en">
                <a:solidFill>
                  <a:srgbClr val="0000FF"/>
                </a:solidFill>
              </a:rPr>
              <a:t>right-skewed</a:t>
            </a:r>
            <a:endParaRPr>
              <a:solidFill>
                <a:srgbClr val="0000FF"/>
              </a:solidFill>
            </a:endParaRPr>
          </a:p>
          <a:p>
            <a:pPr marL="457200" lvl="0" indent="-342900" algn="l" rtl="0">
              <a:spcBef>
                <a:spcPts val="0"/>
              </a:spcBef>
              <a:spcAft>
                <a:spcPts val="0"/>
              </a:spcAft>
              <a:buSzPts val="1800"/>
              <a:buChar char="●"/>
            </a:pPr>
            <a:r>
              <a:rPr lang="en"/>
              <a:t>The </a:t>
            </a:r>
            <a:r>
              <a:rPr lang="en">
                <a:solidFill>
                  <a:srgbClr val="38761D"/>
                </a:solidFill>
              </a:rPr>
              <a:t>median</a:t>
            </a:r>
            <a:r>
              <a:rPr lang="en"/>
              <a:t> and </a:t>
            </a:r>
            <a:r>
              <a:rPr lang="en">
                <a:solidFill>
                  <a:srgbClr val="38761D"/>
                </a:solidFill>
              </a:rPr>
              <a:t>mode</a:t>
            </a:r>
            <a:r>
              <a:rPr lang="en"/>
              <a:t> would be more representative of average driver age than the </a:t>
            </a:r>
            <a:r>
              <a:rPr lang="en">
                <a:solidFill>
                  <a:srgbClr val="FF0000"/>
                </a:solidFill>
              </a:rPr>
              <a:t>mean</a:t>
            </a:r>
            <a:endParaRPr>
              <a:solidFill>
                <a:srgbClr val="FF0000"/>
              </a:solidFill>
            </a:endParaRPr>
          </a:p>
          <a:p>
            <a:pPr marL="457200" lvl="0" indent="-342900" algn="l" rtl="0">
              <a:spcBef>
                <a:spcPts val="0"/>
              </a:spcBef>
              <a:spcAft>
                <a:spcPts val="0"/>
              </a:spcAft>
              <a:buSzPts val="1800"/>
              <a:buChar char="●"/>
            </a:pPr>
            <a:r>
              <a:rPr lang="en"/>
              <a:t>This means that </a:t>
            </a:r>
            <a:r>
              <a:rPr lang="en">
                <a:highlight>
                  <a:srgbClr val="134F5C"/>
                </a:highlight>
              </a:rPr>
              <a:t>younger drivers may be more likely to get into accidents</a:t>
            </a:r>
            <a:endParaRPr>
              <a:highlight>
                <a:srgbClr val="134F5C"/>
              </a:highlight>
            </a:endParaRPr>
          </a:p>
        </p:txBody>
      </p:sp>
      <p:pic>
        <p:nvPicPr>
          <p:cNvPr id="128" name="Google Shape;128;p24"/>
          <p:cNvPicPr preferRelativeResize="0"/>
          <p:nvPr/>
        </p:nvPicPr>
        <p:blipFill rotWithShape="1">
          <a:blip r:embed="rId3">
            <a:alphaModFix/>
          </a:blip>
          <a:srcRect t="6785" r="7646"/>
          <a:stretch/>
        </p:blipFill>
        <p:spPr>
          <a:xfrm>
            <a:off x="4655975" y="395650"/>
            <a:ext cx="4225426" cy="31984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5"/>
          <p:cNvSpPr txBox="1">
            <a:spLocks noGrp="1"/>
          </p:cNvSpPr>
          <p:nvPr>
            <p:ph type="title"/>
          </p:nvPr>
        </p:nvSpPr>
        <p:spPr>
          <a:xfrm>
            <a:off x="265500" y="154950"/>
            <a:ext cx="4045200" cy="14823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Linear Regression</a:t>
            </a:r>
            <a:endParaRPr/>
          </a:p>
        </p:txBody>
      </p:sp>
      <p:sp>
        <p:nvSpPr>
          <p:cNvPr id="134" name="Google Shape;134;p25"/>
          <p:cNvSpPr txBox="1">
            <a:spLocks noGrp="1"/>
          </p:cNvSpPr>
          <p:nvPr>
            <p:ph type="subTitle" idx="1"/>
          </p:nvPr>
        </p:nvSpPr>
        <p:spPr>
          <a:xfrm>
            <a:off x="265500" y="1716875"/>
            <a:ext cx="4045200" cy="30591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Clr>
                <a:schemeClr val="dk1"/>
              </a:buClr>
              <a:buSzPts val="2100"/>
              <a:buChar char="●"/>
            </a:pPr>
            <a:r>
              <a:rPr lang="en">
                <a:solidFill>
                  <a:schemeClr val="dk1"/>
                </a:solidFill>
                <a:highlight>
                  <a:srgbClr val="134F5C"/>
                </a:highlight>
              </a:rPr>
              <a:t>Strong negative correlation</a:t>
            </a:r>
            <a:r>
              <a:rPr lang="en">
                <a:solidFill>
                  <a:schemeClr val="dk1"/>
                </a:solidFill>
              </a:rPr>
              <a:t> between driver age and number of accidents</a:t>
            </a:r>
            <a:endParaRPr>
              <a:solidFill>
                <a:schemeClr val="dk1"/>
              </a:solidFill>
            </a:endParaRPr>
          </a:p>
          <a:p>
            <a:pPr marL="457200" lvl="0" indent="-361950" algn="l" rtl="0">
              <a:spcBef>
                <a:spcPts val="0"/>
              </a:spcBef>
              <a:spcAft>
                <a:spcPts val="0"/>
              </a:spcAft>
              <a:buClr>
                <a:schemeClr val="dk1"/>
              </a:buClr>
              <a:buSzPts val="2100"/>
              <a:buChar char="●"/>
            </a:pPr>
            <a:r>
              <a:rPr lang="en">
                <a:solidFill>
                  <a:schemeClr val="dk1"/>
                </a:solidFill>
              </a:rPr>
              <a:t>May be linked to the demographic split of all drivers </a:t>
            </a:r>
            <a:endParaRPr>
              <a:solidFill>
                <a:schemeClr val="dk1"/>
              </a:solidFill>
            </a:endParaRPr>
          </a:p>
        </p:txBody>
      </p:sp>
      <p:sp>
        <p:nvSpPr>
          <p:cNvPr id="135" name="Google Shape;135;p25"/>
          <p:cNvSpPr txBox="1">
            <a:spLocks noGrp="1"/>
          </p:cNvSpPr>
          <p:nvPr>
            <p:ph type="body" idx="2"/>
          </p:nvPr>
        </p:nvSpPr>
        <p:spPr>
          <a:xfrm>
            <a:off x="4698625" y="4129175"/>
            <a:ext cx="4319100" cy="505500"/>
          </a:xfrm>
          <a:prstGeom prst="rect">
            <a:avLst/>
          </a:prstGeom>
          <a:solidFill>
            <a:srgbClr val="FFFFFF"/>
          </a:solidFill>
        </p:spPr>
        <p:txBody>
          <a:bodyPr spcFirstLastPara="1" wrap="square" lIns="91425" tIns="91425" rIns="91425" bIns="91425" anchor="ctr" anchorCtr="0">
            <a:normAutofit/>
          </a:bodyPr>
          <a:lstStyle/>
          <a:p>
            <a:pPr marL="0" lvl="0" indent="0" algn="l" rtl="0">
              <a:spcBef>
                <a:spcPts val="0"/>
              </a:spcBef>
              <a:spcAft>
                <a:spcPts val="1200"/>
              </a:spcAft>
              <a:buNone/>
            </a:pPr>
            <a:r>
              <a:rPr lang="en">
                <a:solidFill>
                  <a:schemeClr val="lt1"/>
                </a:solidFill>
              </a:rPr>
              <a:t>Pearson correlation coefficient: </a:t>
            </a:r>
            <a:r>
              <a:rPr lang="en" b="1">
                <a:solidFill>
                  <a:schemeClr val="lt1"/>
                </a:solidFill>
              </a:rPr>
              <a:t>r = -0.94</a:t>
            </a:r>
            <a:endParaRPr b="1">
              <a:solidFill>
                <a:schemeClr val="lt1"/>
              </a:solidFill>
            </a:endParaRPr>
          </a:p>
        </p:txBody>
      </p:sp>
      <p:pic>
        <p:nvPicPr>
          <p:cNvPr id="136" name="Google Shape;136;p25"/>
          <p:cNvPicPr preferRelativeResize="0"/>
          <p:nvPr/>
        </p:nvPicPr>
        <p:blipFill>
          <a:blip r:embed="rId3">
            <a:alphaModFix/>
          </a:blip>
          <a:stretch>
            <a:fillRect/>
          </a:stretch>
        </p:blipFill>
        <p:spPr>
          <a:xfrm>
            <a:off x="4698487" y="578250"/>
            <a:ext cx="4318975" cy="34264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xfrm>
            <a:off x="265500" y="218250"/>
            <a:ext cx="4045200" cy="870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Conclusion (1)</a:t>
            </a:r>
            <a:endParaRPr/>
          </a:p>
        </p:txBody>
      </p:sp>
      <p:sp>
        <p:nvSpPr>
          <p:cNvPr id="142" name="Google Shape;142;p26"/>
          <p:cNvSpPr txBox="1">
            <a:spLocks noGrp="1"/>
          </p:cNvSpPr>
          <p:nvPr>
            <p:ph type="subTitle" idx="1"/>
          </p:nvPr>
        </p:nvSpPr>
        <p:spPr>
          <a:xfrm>
            <a:off x="265500" y="1135225"/>
            <a:ext cx="4045200" cy="3712800"/>
          </a:xfrm>
          <a:prstGeom prst="rect">
            <a:avLst/>
          </a:prstGeom>
        </p:spPr>
        <p:txBody>
          <a:bodyPr spcFirstLastPara="1" wrap="square" lIns="91425" tIns="91425" rIns="91425" bIns="91425" anchor="t" anchorCtr="0">
            <a:normAutofit lnSpcReduction="20000"/>
          </a:bodyPr>
          <a:lstStyle/>
          <a:p>
            <a:pPr marL="457200" lvl="0" indent="-361950" algn="l" rtl="0">
              <a:spcBef>
                <a:spcPts val="0"/>
              </a:spcBef>
              <a:spcAft>
                <a:spcPts val="0"/>
              </a:spcAft>
              <a:buSzPts val="2100"/>
              <a:buChar char="●"/>
            </a:pPr>
            <a:r>
              <a:rPr lang="en">
                <a:solidFill>
                  <a:schemeClr val="dk1"/>
                </a:solidFill>
                <a:highlight>
                  <a:srgbClr val="134F5C"/>
                </a:highlight>
              </a:rPr>
              <a:t>Young people</a:t>
            </a:r>
            <a:r>
              <a:rPr lang="en">
                <a:solidFill>
                  <a:schemeClr val="accent1"/>
                </a:solidFill>
              </a:rPr>
              <a:t> </a:t>
            </a:r>
            <a:r>
              <a:rPr lang="en">
                <a:solidFill>
                  <a:schemeClr val="dk1"/>
                </a:solidFill>
              </a:rPr>
              <a:t>seem to be more likely to get into road accidents than older people.</a:t>
            </a:r>
            <a:endParaRPr>
              <a:solidFill>
                <a:schemeClr val="dk1"/>
              </a:solidFill>
            </a:endParaRPr>
          </a:p>
          <a:p>
            <a:pPr marL="457200" lvl="0" indent="-361950" algn="l" rtl="0">
              <a:spcBef>
                <a:spcPts val="0"/>
              </a:spcBef>
              <a:spcAft>
                <a:spcPts val="0"/>
              </a:spcAft>
              <a:buClr>
                <a:schemeClr val="dk1"/>
              </a:buClr>
              <a:buSzPts val="2100"/>
              <a:buChar char="●"/>
            </a:pPr>
            <a:r>
              <a:rPr lang="en">
                <a:solidFill>
                  <a:schemeClr val="dk1"/>
                </a:solidFill>
              </a:rPr>
              <a:t>The age group forming the highest % of accidents is </a:t>
            </a:r>
            <a:r>
              <a:rPr lang="en">
                <a:solidFill>
                  <a:schemeClr val="dk1"/>
                </a:solidFill>
                <a:highlight>
                  <a:srgbClr val="134F5C"/>
                </a:highlight>
              </a:rPr>
              <a:t>26-35</a:t>
            </a:r>
            <a:r>
              <a:rPr lang="en">
                <a:solidFill>
                  <a:schemeClr val="dk1"/>
                </a:solidFill>
              </a:rPr>
              <a:t>.</a:t>
            </a:r>
            <a:endParaRPr>
              <a:solidFill>
                <a:schemeClr val="dk1"/>
              </a:solidFill>
            </a:endParaRPr>
          </a:p>
          <a:p>
            <a:pPr marL="457200" lvl="0" indent="-361950" algn="l" rtl="0">
              <a:spcBef>
                <a:spcPts val="0"/>
              </a:spcBef>
              <a:spcAft>
                <a:spcPts val="0"/>
              </a:spcAft>
              <a:buClr>
                <a:schemeClr val="dk1"/>
              </a:buClr>
              <a:buSzPts val="2100"/>
              <a:buChar char="●"/>
            </a:pPr>
            <a:r>
              <a:rPr lang="en">
                <a:solidFill>
                  <a:schemeClr val="dk1"/>
                </a:solidFill>
              </a:rPr>
              <a:t>The most common age to get into a road accident is </a:t>
            </a:r>
            <a:r>
              <a:rPr lang="en">
                <a:solidFill>
                  <a:schemeClr val="dk1"/>
                </a:solidFill>
                <a:highlight>
                  <a:srgbClr val="134F5C"/>
                </a:highlight>
              </a:rPr>
              <a:t>28</a:t>
            </a:r>
            <a:r>
              <a:rPr lang="en">
                <a:solidFill>
                  <a:schemeClr val="dk1"/>
                </a:solidFill>
              </a:rPr>
              <a:t>.</a:t>
            </a:r>
            <a:endParaRPr>
              <a:solidFill>
                <a:schemeClr val="dk1"/>
              </a:solidFill>
            </a:endParaRPr>
          </a:p>
          <a:p>
            <a:pPr marL="457200" lvl="0" indent="-361950" algn="l" rtl="0">
              <a:spcBef>
                <a:spcPts val="0"/>
              </a:spcBef>
              <a:spcAft>
                <a:spcPts val="0"/>
              </a:spcAft>
              <a:buClr>
                <a:schemeClr val="dk1"/>
              </a:buClr>
              <a:buSzPts val="2100"/>
              <a:buChar char="●"/>
            </a:pPr>
            <a:r>
              <a:rPr lang="en">
                <a:solidFill>
                  <a:schemeClr val="dk1"/>
                </a:solidFill>
              </a:rPr>
              <a:t>Further research is needed to see if these figures are proportional to the full driving population.</a:t>
            </a:r>
            <a:endParaRPr>
              <a:solidFill>
                <a:schemeClr val="dk1"/>
              </a:solidFill>
            </a:endParaRPr>
          </a:p>
        </p:txBody>
      </p:sp>
      <p:pic>
        <p:nvPicPr>
          <p:cNvPr id="143" name="Google Shape;143;p26"/>
          <p:cNvPicPr preferRelativeResize="0"/>
          <p:nvPr/>
        </p:nvPicPr>
        <p:blipFill>
          <a:blip r:embed="rId3">
            <a:alphaModFix/>
          </a:blip>
          <a:stretch>
            <a:fillRect/>
          </a:stretch>
        </p:blipFill>
        <p:spPr>
          <a:xfrm>
            <a:off x="4720200" y="1088849"/>
            <a:ext cx="4287375" cy="31425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7"/>
          <p:cNvSpPr txBox="1">
            <a:spLocks noGrp="1"/>
          </p:cNvSpPr>
          <p:nvPr>
            <p:ph type="title"/>
          </p:nvPr>
        </p:nvSpPr>
        <p:spPr>
          <a:xfrm>
            <a:off x="2305225" y="1751850"/>
            <a:ext cx="4091400" cy="1639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sz="2600" b="1"/>
              <a:t>Q2: What weather conditions and routes is a road fatality most likely to occur on?</a:t>
            </a:r>
            <a:endParaRPr sz="2600" b="1"/>
          </a:p>
          <a:p>
            <a:pPr marL="0" lvl="0" indent="0" algn="ctr" rtl="0">
              <a:spcBef>
                <a:spcPts val="0"/>
              </a:spcBef>
              <a:spcAft>
                <a:spcPts val="0"/>
              </a:spcAft>
              <a:buNone/>
            </a:pPr>
            <a:endParaRPr b="1"/>
          </a:p>
        </p:txBody>
      </p:sp>
      <p:pic>
        <p:nvPicPr>
          <p:cNvPr id="149" name="Google Shape;149;p27"/>
          <p:cNvPicPr preferRelativeResize="0"/>
          <p:nvPr/>
        </p:nvPicPr>
        <p:blipFill>
          <a:blip r:embed="rId3">
            <a:alphaModFix/>
          </a:blip>
          <a:stretch>
            <a:fillRect/>
          </a:stretch>
        </p:blipFill>
        <p:spPr>
          <a:xfrm>
            <a:off x="6923362" y="3311900"/>
            <a:ext cx="2021338" cy="16398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28"/>
          <p:cNvSpPr txBox="1">
            <a:spLocks noGrp="1"/>
          </p:cNvSpPr>
          <p:nvPr>
            <p:ph type="title"/>
          </p:nvPr>
        </p:nvSpPr>
        <p:spPr>
          <a:xfrm>
            <a:off x="311700" y="18210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Weather Condition vs Fatality</a:t>
            </a:r>
            <a:endParaRPr/>
          </a:p>
        </p:txBody>
      </p:sp>
      <p:pic>
        <p:nvPicPr>
          <p:cNvPr id="155" name="Google Shape;155;p28"/>
          <p:cNvPicPr preferRelativeResize="0"/>
          <p:nvPr/>
        </p:nvPicPr>
        <p:blipFill>
          <a:blip r:embed="rId3">
            <a:alphaModFix/>
          </a:blip>
          <a:stretch>
            <a:fillRect/>
          </a:stretch>
        </p:blipFill>
        <p:spPr>
          <a:xfrm>
            <a:off x="152400" y="907200"/>
            <a:ext cx="5288975" cy="3171225"/>
          </a:xfrm>
          <a:prstGeom prst="rect">
            <a:avLst/>
          </a:prstGeom>
          <a:noFill/>
          <a:ln>
            <a:noFill/>
          </a:ln>
        </p:spPr>
      </p:pic>
      <p:sp>
        <p:nvSpPr>
          <p:cNvPr id="156" name="Google Shape;156;p28"/>
          <p:cNvSpPr txBox="1"/>
          <p:nvPr/>
        </p:nvSpPr>
        <p:spPr>
          <a:xfrm>
            <a:off x="5585125" y="987125"/>
            <a:ext cx="2922300" cy="23397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The bar chart shows the Distribution of Fatal Accidents by Weather Conditions.</a:t>
            </a:r>
            <a:endParaRPr>
              <a:solidFill>
                <a:schemeClr val="dk1"/>
              </a:solidFill>
            </a:endParaRPr>
          </a:p>
          <a:p>
            <a:pPr marL="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Most accidents occured with clear weather conditions (almost 25000), compared to the other weather conditions outlined.</a:t>
            </a:r>
            <a:endParaRPr>
              <a:solidFill>
                <a:schemeClr val="dk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Visibility Vs Fatality</a:t>
            </a:r>
            <a:endParaRPr/>
          </a:p>
        </p:txBody>
      </p:sp>
      <p:sp>
        <p:nvSpPr>
          <p:cNvPr id="162" name="Google Shape;162;p29"/>
          <p:cNvSpPr txBox="1"/>
          <p:nvPr/>
        </p:nvSpPr>
        <p:spPr>
          <a:xfrm>
            <a:off x="5559150" y="1506675"/>
            <a:ext cx="2922300" cy="1693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This pie chart shows the Distribution of Fatalities vs Visibility.</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It is clearly shown that most fatalities (46.3%) occurred during the daylight.</a:t>
            </a:r>
            <a:endParaRPr>
              <a:solidFill>
                <a:schemeClr val="dk1"/>
              </a:solidFill>
            </a:endParaRPr>
          </a:p>
        </p:txBody>
      </p:sp>
      <p:pic>
        <p:nvPicPr>
          <p:cNvPr id="163" name="Google Shape;163;p29"/>
          <p:cNvPicPr preferRelativeResize="0"/>
          <p:nvPr/>
        </p:nvPicPr>
        <p:blipFill>
          <a:blip r:embed="rId3">
            <a:alphaModFix/>
          </a:blip>
          <a:stretch>
            <a:fillRect/>
          </a:stretch>
        </p:blipFill>
        <p:spPr>
          <a:xfrm>
            <a:off x="0" y="1087975"/>
            <a:ext cx="4700776" cy="47007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0"/>
          <p:cNvSpPr txBox="1">
            <a:spLocks noGrp="1"/>
          </p:cNvSpPr>
          <p:nvPr>
            <p:ph type="title"/>
          </p:nvPr>
        </p:nvSpPr>
        <p:spPr>
          <a:xfrm>
            <a:off x="311700" y="0"/>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Route Name vs Fatality</a:t>
            </a:r>
            <a:endParaRPr/>
          </a:p>
        </p:txBody>
      </p:sp>
      <p:sp>
        <p:nvSpPr>
          <p:cNvPr id="169" name="Google Shape;169;p30"/>
          <p:cNvSpPr txBox="1"/>
          <p:nvPr/>
        </p:nvSpPr>
        <p:spPr>
          <a:xfrm>
            <a:off x="6059200" y="1500175"/>
            <a:ext cx="2922300" cy="1693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This bar chart shows the the Total Number of Fatal Accidents by Route Name.</a:t>
            </a:r>
            <a:endParaRPr>
              <a:solidFill>
                <a:schemeClr val="dk1"/>
              </a:solidFill>
            </a:endParaRPr>
          </a:p>
          <a:p>
            <a:pPr marL="457200" lvl="0" indent="0" algn="l" rtl="0">
              <a:spcBef>
                <a:spcPts val="0"/>
              </a:spcBef>
              <a:spcAft>
                <a:spcPts val="0"/>
              </a:spcAft>
              <a:buNone/>
            </a:pP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Most fatalities (over 10000) occurred on the State Highway.</a:t>
            </a:r>
            <a:endParaRPr>
              <a:solidFill>
                <a:schemeClr val="dk1"/>
              </a:solidFill>
            </a:endParaRPr>
          </a:p>
        </p:txBody>
      </p:sp>
      <p:pic>
        <p:nvPicPr>
          <p:cNvPr id="170" name="Google Shape;170;p30"/>
          <p:cNvPicPr preferRelativeResize="0"/>
          <p:nvPr/>
        </p:nvPicPr>
        <p:blipFill>
          <a:blip r:embed="rId3">
            <a:alphaModFix/>
          </a:blip>
          <a:stretch>
            <a:fillRect/>
          </a:stretch>
        </p:blipFill>
        <p:spPr>
          <a:xfrm>
            <a:off x="119525" y="845425"/>
            <a:ext cx="5754400" cy="345264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31"/>
          <p:cNvPicPr preferRelativeResize="0"/>
          <p:nvPr/>
        </p:nvPicPr>
        <p:blipFill>
          <a:blip r:embed="rId3">
            <a:alphaModFix/>
          </a:blip>
          <a:stretch>
            <a:fillRect/>
          </a:stretch>
        </p:blipFill>
        <p:spPr>
          <a:xfrm>
            <a:off x="152400" y="152400"/>
            <a:ext cx="4584999" cy="3718050"/>
          </a:xfrm>
          <a:prstGeom prst="rect">
            <a:avLst/>
          </a:prstGeom>
          <a:noFill/>
          <a:ln>
            <a:noFill/>
          </a:ln>
        </p:spPr>
      </p:pic>
      <p:pic>
        <p:nvPicPr>
          <p:cNvPr id="176" name="Google Shape;176;p31"/>
          <p:cNvPicPr preferRelativeResize="0"/>
          <p:nvPr/>
        </p:nvPicPr>
        <p:blipFill>
          <a:blip r:embed="rId4">
            <a:alphaModFix/>
          </a:blip>
          <a:stretch>
            <a:fillRect/>
          </a:stretch>
        </p:blipFill>
        <p:spPr>
          <a:xfrm>
            <a:off x="4889800" y="152400"/>
            <a:ext cx="4101799" cy="3718050"/>
          </a:xfrm>
          <a:prstGeom prst="rect">
            <a:avLst/>
          </a:prstGeom>
          <a:noFill/>
          <a:ln>
            <a:noFill/>
          </a:ln>
        </p:spPr>
      </p:pic>
      <p:sp>
        <p:nvSpPr>
          <p:cNvPr id="177" name="Google Shape;177;p31"/>
          <p:cNvSpPr txBox="1"/>
          <p:nvPr/>
        </p:nvSpPr>
        <p:spPr>
          <a:xfrm>
            <a:off x="345075" y="4042500"/>
            <a:ext cx="8172600" cy="8313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Clr>
                <a:schemeClr val="dk1"/>
              </a:buClr>
              <a:buSzPts val="1400"/>
              <a:buChar char="●"/>
            </a:pPr>
            <a:r>
              <a:rPr lang="en">
                <a:solidFill>
                  <a:schemeClr val="dk1"/>
                </a:solidFill>
              </a:rPr>
              <a:t>Both stacked bar charts show that most fatalities occurred in clear weather conditions, during the daylight.</a:t>
            </a:r>
            <a:endParaRPr>
              <a:solidFill>
                <a:schemeClr val="dk1"/>
              </a:solidFill>
            </a:endParaRPr>
          </a:p>
          <a:p>
            <a:pPr marL="457200" lvl="0" indent="-317500" algn="l" rtl="0">
              <a:spcBef>
                <a:spcPts val="0"/>
              </a:spcBef>
              <a:spcAft>
                <a:spcPts val="0"/>
              </a:spcAft>
              <a:buClr>
                <a:schemeClr val="dk1"/>
              </a:buClr>
              <a:buSzPts val="1400"/>
              <a:buChar char="●"/>
            </a:pPr>
            <a:r>
              <a:rPr lang="en">
                <a:solidFill>
                  <a:schemeClr val="dk1"/>
                </a:solidFill>
              </a:rPr>
              <a:t>This confirms the findings of the charts discussed previously.</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RESEARCH QUESTIONS</a:t>
            </a:r>
            <a:endParaRPr b="1"/>
          </a:p>
        </p:txBody>
      </p:sp>
      <p:sp>
        <p:nvSpPr>
          <p:cNvPr id="62" name="Google Shape;62;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77500" lnSpcReduction="20000"/>
          </a:bodyPr>
          <a:lstStyle/>
          <a:p>
            <a:pPr marL="0" lvl="0" indent="0" algn="l" rtl="0">
              <a:spcBef>
                <a:spcPts val="0"/>
              </a:spcBef>
              <a:spcAft>
                <a:spcPts val="0"/>
              </a:spcAft>
              <a:buNone/>
            </a:pPr>
            <a:r>
              <a:rPr lang="en" sz="2350">
                <a:solidFill>
                  <a:schemeClr val="dk1"/>
                </a:solidFill>
              </a:rPr>
              <a:t>Many road fatalities occur every year, and finding insights could help to take action to reduce these fatalities? </a:t>
            </a:r>
            <a:endParaRPr sz="2350">
              <a:solidFill>
                <a:schemeClr val="dk1"/>
              </a:solidFill>
            </a:endParaRPr>
          </a:p>
          <a:p>
            <a:pPr marL="0" lvl="0" indent="0" algn="l" rtl="0">
              <a:spcBef>
                <a:spcPts val="0"/>
              </a:spcBef>
              <a:spcAft>
                <a:spcPts val="0"/>
              </a:spcAft>
              <a:buNone/>
            </a:pPr>
            <a:endParaRPr sz="1600">
              <a:solidFill>
                <a:schemeClr val="dk1"/>
              </a:solidFill>
            </a:endParaRPr>
          </a:p>
          <a:p>
            <a:pPr marL="457200" lvl="0" indent="-347508" algn="l" rtl="0">
              <a:spcBef>
                <a:spcPts val="0"/>
              </a:spcBef>
              <a:spcAft>
                <a:spcPts val="0"/>
              </a:spcAft>
              <a:buClr>
                <a:schemeClr val="dk1"/>
              </a:buClr>
              <a:buSzPct val="100000"/>
              <a:buAutoNum type="arabicParenR"/>
            </a:pPr>
            <a:r>
              <a:rPr lang="en" sz="2416">
                <a:solidFill>
                  <a:schemeClr val="dk1"/>
                </a:solidFill>
              </a:rPr>
              <a:t>Can the age of a driver impact the likelihood of them being involved road accident?</a:t>
            </a:r>
            <a:endParaRPr sz="2416">
              <a:solidFill>
                <a:schemeClr val="dk1"/>
              </a:solidFill>
            </a:endParaRPr>
          </a:p>
          <a:p>
            <a:pPr marL="457200" lvl="0" indent="0" algn="l" rtl="0">
              <a:spcBef>
                <a:spcPts val="0"/>
              </a:spcBef>
              <a:spcAft>
                <a:spcPts val="0"/>
              </a:spcAft>
              <a:buNone/>
            </a:pPr>
            <a:endParaRPr sz="2416">
              <a:solidFill>
                <a:schemeClr val="dk1"/>
              </a:solidFill>
            </a:endParaRPr>
          </a:p>
          <a:p>
            <a:pPr marL="457200" lvl="0" indent="-347508" algn="l" rtl="0">
              <a:spcBef>
                <a:spcPts val="0"/>
              </a:spcBef>
              <a:spcAft>
                <a:spcPts val="0"/>
              </a:spcAft>
              <a:buClr>
                <a:schemeClr val="dk1"/>
              </a:buClr>
              <a:buSzPct val="100000"/>
              <a:buAutoNum type="arabicParenR"/>
            </a:pPr>
            <a:r>
              <a:rPr lang="en" sz="2416">
                <a:solidFill>
                  <a:schemeClr val="dk1"/>
                </a:solidFill>
              </a:rPr>
              <a:t>What weather conditions and routes are road fatalities most likely to occur on?</a:t>
            </a:r>
            <a:endParaRPr sz="2416">
              <a:solidFill>
                <a:schemeClr val="dk1"/>
              </a:solidFill>
            </a:endParaRPr>
          </a:p>
          <a:p>
            <a:pPr marL="457200" lvl="0" indent="0" algn="l" rtl="0">
              <a:spcBef>
                <a:spcPts val="0"/>
              </a:spcBef>
              <a:spcAft>
                <a:spcPts val="0"/>
              </a:spcAft>
              <a:buNone/>
            </a:pPr>
            <a:endParaRPr sz="2416">
              <a:solidFill>
                <a:schemeClr val="dk1"/>
              </a:solidFill>
            </a:endParaRPr>
          </a:p>
          <a:p>
            <a:pPr marL="457200" lvl="0" indent="-347508" algn="l" rtl="0">
              <a:spcBef>
                <a:spcPts val="0"/>
              </a:spcBef>
              <a:spcAft>
                <a:spcPts val="0"/>
              </a:spcAft>
              <a:buClr>
                <a:schemeClr val="dk1"/>
              </a:buClr>
              <a:buSzPct val="100000"/>
              <a:buAutoNum type="arabicParenR"/>
            </a:pPr>
            <a:r>
              <a:rPr lang="en" sz="2416">
                <a:solidFill>
                  <a:schemeClr val="dk1"/>
                </a:solidFill>
              </a:rPr>
              <a:t>Are road fatalities more likely to occur at a certain hour of the day?</a:t>
            </a:r>
            <a:endParaRPr sz="2416">
              <a:solidFill>
                <a:schemeClr val="dk1"/>
              </a:solidFill>
            </a:endParaRPr>
          </a:p>
          <a:p>
            <a:pPr marL="457200" lvl="0" indent="0" algn="l" rtl="0">
              <a:spcBef>
                <a:spcPts val="0"/>
              </a:spcBef>
              <a:spcAft>
                <a:spcPts val="0"/>
              </a:spcAft>
              <a:buNone/>
            </a:pPr>
            <a:endParaRPr sz="2416">
              <a:solidFill>
                <a:schemeClr val="dk1"/>
              </a:solidFill>
            </a:endParaRPr>
          </a:p>
          <a:p>
            <a:pPr marL="457200" lvl="0" indent="-347508" algn="l" rtl="0">
              <a:spcBef>
                <a:spcPts val="0"/>
              </a:spcBef>
              <a:spcAft>
                <a:spcPts val="0"/>
              </a:spcAft>
              <a:buClr>
                <a:schemeClr val="dk1"/>
              </a:buClr>
              <a:buSzPct val="100000"/>
              <a:buAutoNum type="arabicParenR"/>
            </a:pPr>
            <a:r>
              <a:rPr lang="en" sz="2416">
                <a:solidFill>
                  <a:schemeClr val="dk1"/>
                </a:solidFill>
              </a:rPr>
              <a:t>What impact do speed limits have on the total number of road fatalities?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2"/>
          <p:cNvSpPr txBox="1">
            <a:spLocks noGrp="1"/>
          </p:cNvSpPr>
          <p:nvPr>
            <p:ph type="title"/>
          </p:nvPr>
        </p:nvSpPr>
        <p:spPr>
          <a:xfrm>
            <a:off x="265500" y="218250"/>
            <a:ext cx="4045200" cy="870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Conclusion (2)</a:t>
            </a:r>
            <a:endParaRPr/>
          </a:p>
        </p:txBody>
      </p:sp>
      <p:sp>
        <p:nvSpPr>
          <p:cNvPr id="183" name="Google Shape;183;p32"/>
          <p:cNvSpPr txBox="1">
            <a:spLocks noGrp="1"/>
          </p:cNvSpPr>
          <p:nvPr>
            <p:ph type="subTitle" idx="1"/>
          </p:nvPr>
        </p:nvSpPr>
        <p:spPr>
          <a:xfrm>
            <a:off x="265500" y="1535625"/>
            <a:ext cx="8170200" cy="2858400"/>
          </a:xfrm>
          <a:prstGeom prst="rect">
            <a:avLst/>
          </a:prstGeom>
        </p:spPr>
        <p:txBody>
          <a:bodyPr spcFirstLastPara="1" wrap="square" lIns="91425" tIns="91425" rIns="91425" bIns="91425" anchor="t" anchorCtr="0">
            <a:normAutofit/>
          </a:bodyPr>
          <a:lstStyle/>
          <a:p>
            <a:pPr marL="457200" lvl="0" indent="-361950" algn="l" rtl="0">
              <a:spcBef>
                <a:spcPts val="0"/>
              </a:spcBef>
              <a:spcAft>
                <a:spcPts val="0"/>
              </a:spcAft>
              <a:buClr>
                <a:schemeClr val="dk1"/>
              </a:buClr>
              <a:buSzPts val="2100"/>
              <a:buChar char="●"/>
            </a:pPr>
            <a:r>
              <a:rPr lang="en">
                <a:solidFill>
                  <a:schemeClr val="dk1"/>
                </a:solidFill>
              </a:rPr>
              <a:t>The analysis above indicates that clear weather conditions pose a higher risk for fatal accidents regardless of the specific route. </a:t>
            </a:r>
            <a:endParaRPr>
              <a:solidFill>
                <a:schemeClr val="dk1"/>
              </a:solidFill>
            </a:endParaRPr>
          </a:p>
          <a:p>
            <a:pPr marL="457200" lvl="0" indent="-361950" algn="l" rtl="0">
              <a:spcBef>
                <a:spcPts val="0"/>
              </a:spcBef>
              <a:spcAft>
                <a:spcPts val="0"/>
              </a:spcAft>
              <a:buClr>
                <a:schemeClr val="dk1"/>
              </a:buClr>
              <a:buSzPts val="2100"/>
              <a:buChar char="●"/>
            </a:pPr>
            <a:r>
              <a:rPr lang="en">
                <a:solidFill>
                  <a:schemeClr val="dk1"/>
                </a:solidFill>
              </a:rPr>
              <a:t>Due to people using transport to commute to their daily obligations, it is also seen that most accidents occur during daylight rather than darker times.</a:t>
            </a:r>
            <a:endParaRPr>
              <a:solidFill>
                <a:schemeClr val="dk1"/>
              </a:solidFill>
            </a:endParaRPr>
          </a:p>
          <a:p>
            <a:pPr marL="457200" lvl="0" indent="0" algn="l" rtl="0">
              <a:spcBef>
                <a:spcPts val="0"/>
              </a:spcBef>
              <a:spcAft>
                <a:spcPts val="0"/>
              </a:spcAft>
              <a:buNone/>
            </a:pPr>
            <a:endParaRPr>
              <a:solidFill>
                <a:schemeClr val="dk1"/>
              </a:solidFill>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33"/>
          <p:cNvSpPr txBox="1">
            <a:spLocks noGrp="1"/>
          </p:cNvSpPr>
          <p:nvPr>
            <p:ph type="title"/>
          </p:nvPr>
        </p:nvSpPr>
        <p:spPr>
          <a:xfrm>
            <a:off x="1745150" y="1347525"/>
            <a:ext cx="5045400" cy="18237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2300" b="1"/>
              <a:t>Q3: Are road fatalities more likely to occur at a certain hour of the day?</a:t>
            </a:r>
            <a:endParaRPr sz="2300" b="1"/>
          </a:p>
        </p:txBody>
      </p:sp>
      <p:pic>
        <p:nvPicPr>
          <p:cNvPr id="189" name="Google Shape;189;p33"/>
          <p:cNvPicPr preferRelativeResize="0"/>
          <p:nvPr/>
        </p:nvPicPr>
        <p:blipFill>
          <a:blip r:embed="rId3">
            <a:alphaModFix/>
          </a:blip>
          <a:stretch>
            <a:fillRect/>
          </a:stretch>
        </p:blipFill>
        <p:spPr>
          <a:xfrm>
            <a:off x="6905737" y="3399975"/>
            <a:ext cx="2021338" cy="16398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4"/>
          <p:cNvSpPr txBox="1">
            <a:spLocks noGrp="1"/>
          </p:cNvSpPr>
          <p:nvPr>
            <p:ph type="title"/>
          </p:nvPr>
        </p:nvSpPr>
        <p:spPr>
          <a:xfrm>
            <a:off x="89350" y="123275"/>
            <a:ext cx="7731600" cy="66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60"/>
              <a:t>Fatality count at each hour of the day</a:t>
            </a:r>
            <a:endParaRPr sz="2560"/>
          </a:p>
        </p:txBody>
      </p:sp>
      <p:sp>
        <p:nvSpPr>
          <p:cNvPr id="195" name="Google Shape;195;p34"/>
          <p:cNvSpPr txBox="1">
            <a:spLocks noGrp="1"/>
          </p:cNvSpPr>
          <p:nvPr>
            <p:ph type="body" idx="2"/>
          </p:nvPr>
        </p:nvSpPr>
        <p:spPr>
          <a:xfrm>
            <a:off x="132125" y="3820350"/>
            <a:ext cx="8314200" cy="1173300"/>
          </a:xfrm>
          <a:prstGeom prst="rect">
            <a:avLst/>
          </a:prstGeom>
        </p:spPr>
        <p:txBody>
          <a:bodyPr spcFirstLastPara="1" wrap="square" lIns="91425" tIns="91425" rIns="91425" bIns="91425" anchor="ctr" anchorCtr="0">
            <a:normAutofit fontScale="25000"/>
          </a:bodyPr>
          <a:lstStyle/>
          <a:p>
            <a:pPr marL="457200" lvl="0" indent="-346992" algn="l" rtl="0">
              <a:spcBef>
                <a:spcPts val="0"/>
              </a:spcBef>
              <a:spcAft>
                <a:spcPts val="0"/>
              </a:spcAft>
              <a:buSzPct val="100000"/>
              <a:buChar char="●"/>
            </a:pPr>
            <a:r>
              <a:rPr lang="en" sz="7457"/>
              <a:t>Steady increase in the number of fatalities between hour 10 and 18.</a:t>
            </a:r>
            <a:endParaRPr sz="7457"/>
          </a:p>
          <a:p>
            <a:pPr marL="457200" lvl="0" indent="-346992" algn="l" rtl="0">
              <a:spcBef>
                <a:spcPts val="0"/>
              </a:spcBef>
              <a:spcAft>
                <a:spcPts val="0"/>
              </a:spcAft>
              <a:buSzPct val="100000"/>
              <a:buChar char="●"/>
            </a:pPr>
            <a:r>
              <a:rPr lang="en" sz="7457"/>
              <a:t>Most fatalities occur between the hours 18 to 22. </a:t>
            </a:r>
            <a:endParaRPr sz="7457"/>
          </a:p>
          <a:p>
            <a:pPr marL="0" lvl="0" indent="0" algn="l" rtl="0">
              <a:spcBef>
                <a:spcPts val="0"/>
              </a:spcBef>
              <a:spcAft>
                <a:spcPts val="1200"/>
              </a:spcAft>
              <a:buNone/>
            </a:pPr>
            <a:endParaRPr/>
          </a:p>
        </p:txBody>
      </p:sp>
      <p:pic>
        <p:nvPicPr>
          <p:cNvPr id="196" name="Google Shape;196;p34"/>
          <p:cNvPicPr preferRelativeResize="0"/>
          <p:nvPr/>
        </p:nvPicPr>
        <p:blipFill>
          <a:blip r:embed="rId3">
            <a:alphaModFix/>
          </a:blip>
          <a:stretch>
            <a:fillRect/>
          </a:stretch>
        </p:blipFill>
        <p:spPr>
          <a:xfrm>
            <a:off x="89350" y="827925"/>
            <a:ext cx="4069001" cy="2818249"/>
          </a:xfrm>
          <a:prstGeom prst="rect">
            <a:avLst/>
          </a:prstGeom>
          <a:noFill/>
          <a:ln>
            <a:noFill/>
          </a:ln>
        </p:spPr>
      </p:pic>
      <p:pic>
        <p:nvPicPr>
          <p:cNvPr id="197" name="Google Shape;197;p34"/>
          <p:cNvPicPr preferRelativeResize="0"/>
          <p:nvPr/>
        </p:nvPicPr>
        <p:blipFill>
          <a:blip r:embed="rId4">
            <a:alphaModFix/>
          </a:blip>
          <a:stretch>
            <a:fillRect/>
          </a:stretch>
        </p:blipFill>
        <p:spPr>
          <a:xfrm>
            <a:off x="4817625" y="783875"/>
            <a:ext cx="4068999" cy="28369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5"/>
          <p:cNvSpPr txBox="1">
            <a:spLocks noGrp="1"/>
          </p:cNvSpPr>
          <p:nvPr>
            <p:ph type="title"/>
          </p:nvPr>
        </p:nvSpPr>
        <p:spPr>
          <a:xfrm>
            <a:off x="88075" y="123300"/>
            <a:ext cx="8296500" cy="60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700"/>
              <a:t>Number of fatalities per state</a:t>
            </a:r>
            <a:endParaRPr sz="3700"/>
          </a:p>
        </p:txBody>
      </p:sp>
      <p:sp>
        <p:nvSpPr>
          <p:cNvPr id="203" name="Google Shape;203;p35"/>
          <p:cNvSpPr txBox="1">
            <a:spLocks noGrp="1"/>
          </p:cNvSpPr>
          <p:nvPr>
            <p:ph type="subTitle" idx="1"/>
          </p:nvPr>
        </p:nvSpPr>
        <p:spPr>
          <a:xfrm>
            <a:off x="284525" y="4139450"/>
            <a:ext cx="7994400" cy="564000"/>
          </a:xfrm>
          <a:prstGeom prst="rect">
            <a:avLst/>
          </a:prstGeom>
        </p:spPr>
        <p:txBody>
          <a:bodyPr spcFirstLastPara="1" wrap="square" lIns="91425" tIns="91425" rIns="91425" bIns="91425" anchor="t" anchorCtr="0">
            <a:noAutofit/>
          </a:bodyPr>
          <a:lstStyle/>
          <a:p>
            <a:pPr marL="457200" lvl="0" indent="-346710" algn="l" rtl="0">
              <a:lnSpc>
                <a:spcPct val="95000"/>
              </a:lnSpc>
              <a:spcBef>
                <a:spcPts val="0"/>
              </a:spcBef>
              <a:spcAft>
                <a:spcPts val="0"/>
              </a:spcAft>
              <a:buClr>
                <a:schemeClr val="dk1"/>
              </a:buClr>
              <a:buSzPts val="1860"/>
              <a:buChar char="●"/>
            </a:pPr>
            <a:r>
              <a:rPr lang="en" sz="1860">
                <a:solidFill>
                  <a:schemeClr val="dk1"/>
                </a:solidFill>
              </a:rPr>
              <a:t>California has the highest the highest number of fatalities. Followed by Texas. </a:t>
            </a:r>
            <a:endParaRPr sz="1860">
              <a:solidFill>
                <a:schemeClr val="dk1"/>
              </a:solidFill>
            </a:endParaRPr>
          </a:p>
          <a:p>
            <a:pPr marL="0" lvl="0" indent="0" algn="ctr" rtl="0">
              <a:lnSpc>
                <a:spcPct val="80000"/>
              </a:lnSpc>
              <a:spcBef>
                <a:spcPts val="0"/>
              </a:spcBef>
              <a:spcAft>
                <a:spcPts val="0"/>
              </a:spcAft>
              <a:buSzPts val="770"/>
              <a:buNone/>
            </a:pPr>
            <a:endParaRPr sz="1470"/>
          </a:p>
        </p:txBody>
      </p:sp>
      <p:pic>
        <p:nvPicPr>
          <p:cNvPr id="204" name="Google Shape;204;p35"/>
          <p:cNvPicPr preferRelativeResize="0"/>
          <p:nvPr/>
        </p:nvPicPr>
        <p:blipFill>
          <a:blip r:embed="rId3">
            <a:alphaModFix/>
          </a:blip>
          <a:stretch>
            <a:fillRect/>
          </a:stretch>
        </p:blipFill>
        <p:spPr>
          <a:xfrm>
            <a:off x="284525" y="812875"/>
            <a:ext cx="3978250" cy="2898251"/>
          </a:xfrm>
          <a:prstGeom prst="rect">
            <a:avLst/>
          </a:prstGeom>
          <a:noFill/>
          <a:ln>
            <a:noFill/>
          </a:ln>
        </p:spPr>
      </p:pic>
      <p:pic>
        <p:nvPicPr>
          <p:cNvPr id="205" name="Google Shape;205;p35"/>
          <p:cNvPicPr preferRelativeResize="0"/>
          <p:nvPr/>
        </p:nvPicPr>
        <p:blipFill>
          <a:blip r:embed="rId4">
            <a:alphaModFix/>
          </a:blip>
          <a:stretch>
            <a:fillRect/>
          </a:stretch>
        </p:blipFill>
        <p:spPr>
          <a:xfrm>
            <a:off x="4572000" y="812875"/>
            <a:ext cx="4188575" cy="28982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6"/>
          <p:cNvSpPr txBox="1">
            <a:spLocks noGrp="1"/>
          </p:cNvSpPr>
          <p:nvPr>
            <p:ph type="title"/>
          </p:nvPr>
        </p:nvSpPr>
        <p:spPr>
          <a:xfrm>
            <a:off x="151025" y="185475"/>
            <a:ext cx="4076400" cy="731100"/>
          </a:xfrm>
          <a:prstGeom prst="rect">
            <a:avLst/>
          </a:prstGeom>
        </p:spPr>
        <p:txBody>
          <a:bodyPr spcFirstLastPara="1" wrap="square" lIns="91425" tIns="91425" rIns="91425" bIns="91425" anchor="b" anchorCtr="0">
            <a:normAutofit fontScale="90000"/>
          </a:bodyPr>
          <a:lstStyle/>
          <a:p>
            <a:pPr marL="0" lvl="0" indent="0" algn="ctr" rtl="0">
              <a:spcBef>
                <a:spcPts val="0"/>
              </a:spcBef>
              <a:spcAft>
                <a:spcPts val="0"/>
              </a:spcAft>
              <a:buNone/>
            </a:pPr>
            <a:r>
              <a:rPr lang="en"/>
              <a:t>Conclusion (3)</a:t>
            </a:r>
            <a:endParaRPr/>
          </a:p>
        </p:txBody>
      </p:sp>
      <p:sp>
        <p:nvSpPr>
          <p:cNvPr id="211" name="Google Shape;211;p36"/>
          <p:cNvSpPr txBox="1">
            <a:spLocks noGrp="1"/>
          </p:cNvSpPr>
          <p:nvPr>
            <p:ph type="subTitle" idx="1"/>
          </p:nvPr>
        </p:nvSpPr>
        <p:spPr>
          <a:xfrm>
            <a:off x="151025" y="1129650"/>
            <a:ext cx="7432200" cy="2683800"/>
          </a:xfrm>
          <a:prstGeom prst="rect">
            <a:avLst/>
          </a:prstGeom>
        </p:spPr>
        <p:txBody>
          <a:bodyPr spcFirstLastPara="1" wrap="square" lIns="91425" tIns="91425" rIns="91425" bIns="91425" anchor="t" anchorCtr="0">
            <a:normAutofit/>
          </a:bodyPr>
          <a:lstStyle/>
          <a:p>
            <a:pPr marL="457200" lvl="0" indent="-360045" algn="l" rtl="0">
              <a:lnSpc>
                <a:spcPct val="70000"/>
              </a:lnSpc>
              <a:spcBef>
                <a:spcPts val="1000"/>
              </a:spcBef>
              <a:spcAft>
                <a:spcPts val="0"/>
              </a:spcAft>
              <a:buClr>
                <a:schemeClr val="dk1"/>
              </a:buClr>
              <a:buSzPts val="2070"/>
              <a:buChar char="●"/>
            </a:pPr>
            <a:r>
              <a:rPr lang="en" sz="2070">
                <a:solidFill>
                  <a:schemeClr val="dk1"/>
                </a:solidFill>
              </a:rPr>
              <a:t>Between 10 to 18 hours, the steady increase is likely due to more activity of road users.</a:t>
            </a:r>
            <a:endParaRPr sz="2070">
              <a:solidFill>
                <a:schemeClr val="dk1"/>
              </a:solidFill>
            </a:endParaRPr>
          </a:p>
          <a:p>
            <a:pPr marL="457200" lvl="0" indent="-360045" algn="l" rtl="0">
              <a:lnSpc>
                <a:spcPct val="70000"/>
              </a:lnSpc>
              <a:spcBef>
                <a:spcPts val="0"/>
              </a:spcBef>
              <a:spcAft>
                <a:spcPts val="0"/>
              </a:spcAft>
              <a:buClr>
                <a:schemeClr val="dk1"/>
              </a:buClr>
              <a:buSzPts val="2070"/>
              <a:buChar char="●"/>
            </a:pPr>
            <a:r>
              <a:rPr lang="en" sz="2070">
                <a:solidFill>
                  <a:schemeClr val="dk1"/>
                </a:solidFill>
              </a:rPr>
              <a:t>Most fatalities occur between the hours 18 to 22. This is most likely due to the activity of road user. This could be as a result of visibility as it gets darker later in the day.</a:t>
            </a:r>
            <a:endParaRPr sz="2070">
              <a:solidFill>
                <a:schemeClr val="dk1"/>
              </a:solidFill>
            </a:endParaRPr>
          </a:p>
          <a:p>
            <a:pPr marL="457200" lvl="0" indent="-360045" algn="l" rtl="0">
              <a:lnSpc>
                <a:spcPct val="70000"/>
              </a:lnSpc>
              <a:spcBef>
                <a:spcPts val="0"/>
              </a:spcBef>
              <a:spcAft>
                <a:spcPts val="0"/>
              </a:spcAft>
              <a:buClr>
                <a:schemeClr val="dk1"/>
              </a:buClr>
              <a:buSzPts val="2070"/>
              <a:buChar char="●"/>
            </a:pPr>
            <a:r>
              <a:rPr lang="en" sz="2070">
                <a:solidFill>
                  <a:schemeClr val="dk1"/>
                </a:solidFill>
              </a:rPr>
              <a:t>California’s number of fatalities is likely a result of population density.  </a:t>
            </a:r>
            <a:endParaRPr sz="2070">
              <a:solidFill>
                <a:schemeClr val="dk1"/>
              </a:solidFill>
            </a:endParaRPr>
          </a:p>
          <a:p>
            <a:pPr marL="0" lvl="0" indent="0" algn="ctr" rtl="0">
              <a:lnSpc>
                <a:spcPct val="80000"/>
              </a:lnSpc>
              <a:spcBef>
                <a:spcPts val="0"/>
              </a:spcBef>
              <a:spcAft>
                <a:spcPts val="0"/>
              </a:spcAft>
              <a:buSzPts val="852"/>
              <a:buNone/>
            </a:pPr>
            <a:endParaRPr sz="1627"/>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37"/>
          <p:cNvSpPr txBox="1">
            <a:spLocks noGrp="1"/>
          </p:cNvSpPr>
          <p:nvPr>
            <p:ph type="title"/>
          </p:nvPr>
        </p:nvSpPr>
        <p:spPr>
          <a:xfrm>
            <a:off x="2305225" y="1751850"/>
            <a:ext cx="4091400" cy="16398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sz="2650"/>
              <a:t>Q4: What impact does speed limit have on the total number of road fatalities?</a:t>
            </a:r>
            <a:r>
              <a:rPr lang="en" sz="2416"/>
              <a:t> </a:t>
            </a:r>
            <a:endParaRPr sz="1800">
              <a:solidFill>
                <a:schemeClr val="lt2"/>
              </a:solidFill>
            </a:endParaRPr>
          </a:p>
          <a:p>
            <a:pPr marL="0" lvl="0" indent="0" algn="ctr" rtl="0">
              <a:spcBef>
                <a:spcPts val="0"/>
              </a:spcBef>
              <a:spcAft>
                <a:spcPts val="0"/>
              </a:spcAft>
              <a:buNone/>
            </a:pPr>
            <a:r>
              <a:rPr lang="en" sz="2416"/>
              <a:t> </a:t>
            </a:r>
            <a:endParaRPr/>
          </a:p>
        </p:txBody>
      </p:sp>
      <p:pic>
        <p:nvPicPr>
          <p:cNvPr id="217" name="Google Shape;217;p37"/>
          <p:cNvPicPr preferRelativeResize="0"/>
          <p:nvPr/>
        </p:nvPicPr>
        <p:blipFill>
          <a:blip r:embed="rId3">
            <a:alphaModFix/>
          </a:blip>
          <a:stretch>
            <a:fillRect/>
          </a:stretch>
        </p:blipFill>
        <p:spPr>
          <a:xfrm>
            <a:off x="6923362" y="3311900"/>
            <a:ext cx="2021338" cy="1639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Speed Limit Vs Fatality</a:t>
            </a:r>
            <a:endParaRPr/>
          </a:p>
        </p:txBody>
      </p:sp>
      <p:pic>
        <p:nvPicPr>
          <p:cNvPr id="223" name="Google Shape;223;p38"/>
          <p:cNvPicPr preferRelativeResize="0"/>
          <p:nvPr/>
        </p:nvPicPr>
        <p:blipFill>
          <a:blip r:embed="rId3">
            <a:alphaModFix/>
          </a:blip>
          <a:stretch>
            <a:fillRect/>
          </a:stretch>
        </p:blipFill>
        <p:spPr>
          <a:xfrm>
            <a:off x="311700" y="1021722"/>
            <a:ext cx="3841676" cy="3100057"/>
          </a:xfrm>
          <a:prstGeom prst="rect">
            <a:avLst/>
          </a:prstGeom>
          <a:noFill/>
          <a:ln>
            <a:noFill/>
          </a:ln>
        </p:spPr>
      </p:pic>
      <p:pic>
        <p:nvPicPr>
          <p:cNvPr id="224" name="Google Shape;224;p38"/>
          <p:cNvPicPr preferRelativeResize="0"/>
          <p:nvPr/>
        </p:nvPicPr>
        <p:blipFill>
          <a:blip r:embed="rId4">
            <a:alphaModFix/>
          </a:blip>
          <a:stretch>
            <a:fillRect/>
          </a:stretch>
        </p:blipFill>
        <p:spPr>
          <a:xfrm>
            <a:off x="4326534" y="1021725"/>
            <a:ext cx="4125416" cy="3100050"/>
          </a:xfrm>
          <a:prstGeom prst="rect">
            <a:avLst/>
          </a:prstGeom>
          <a:noFill/>
          <a:ln>
            <a:noFill/>
          </a:ln>
        </p:spPr>
      </p:pic>
      <p:pic>
        <p:nvPicPr>
          <p:cNvPr id="225" name="Google Shape;225;p38"/>
          <p:cNvPicPr preferRelativeResize="0"/>
          <p:nvPr/>
        </p:nvPicPr>
        <p:blipFill>
          <a:blip r:embed="rId5">
            <a:alphaModFix/>
          </a:blip>
          <a:stretch>
            <a:fillRect/>
          </a:stretch>
        </p:blipFill>
        <p:spPr>
          <a:xfrm>
            <a:off x="4572000" y="4260079"/>
            <a:ext cx="2573370" cy="716921"/>
          </a:xfrm>
          <a:prstGeom prst="rect">
            <a:avLst/>
          </a:prstGeom>
          <a:noFill/>
          <a:ln>
            <a:noFill/>
          </a:ln>
        </p:spPr>
      </p:pic>
      <p:pic>
        <p:nvPicPr>
          <p:cNvPr id="226" name="Google Shape;226;p38"/>
          <p:cNvPicPr preferRelativeResize="0"/>
          <p:nvPr/>
        </p:nvPicPr>
        <p:blipFill>
          <a:blip r:embed="rId6">
            <a:alphaModFix/>
          </a:blip>
          <a:stretch>
            <a:fillRect/>
          </a:stretch>
        </p:blipFill>
        <p:spPr>
          <a:xfrm>
            <a:off x="311702" y="4260077"/>
            <a:ext cx="4125425" cy="68527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pic>
        <p:nvPicPr>
          <p:cNvPr id="231" name="Google Shape;231;p39"/>
          <p:cNvPicPr preferRelativeResize="0"/>
          <p:nvPr/>
        </p:nvPicPr>
        <p:blipFill>
          <a:blip r:embed="rId3">
            <a:alphaModFix/>
          </a:blip>
          <a:stretch>
            <a:fillRect/>
          </a:stretch>
        </p:blipFill>
        <p:spPr>
          <a:xfrm>
            <a:off x="619752" y="650725"/>
            <a:ext cx="3536550" cy="3042925"/>
          </a:xfrm>
          <a:prstGeom prst="rect">
            <a:avLst/>
          </a:prstGeom>
          <a:noFill/>
          <a:ln>
            <a:noFill/>
          </a:ln>
        </p:spPr>
      </p:pic>
      <p:pic>
        <p:nvPicPr>
          <p:cNvPr id="232" name="Google Shape;232;p39"/>
          <p:cNvPicPr preferRelativeResize="0"/>
          <p:nvPr/>
        </p:nvPicPr>
        <p:blipFill>
          <a:blip r:embed="rId4">
            <a:alphaModFix/>
          </a:blip>
          <a:stretch>
            <a:fillRect/>
          </a:stretch>
        </p:blipFill>
        <p:spPr>
          <a:xfrm>
            <a:off x="4421725" y="650725"/>
            <a:ext cx="4230814" cy="3042925"/>
          </a:xfrm>
          <a:prstGeom prst="rect">
            <a:avLst/>
          </a:prstGeom>
          <a:noFill/>
          <a:ln>
            <a:noFill/>
          </a:ln>
        </p:spPr>
      </p:pic>
      <p:pic>
        <p:nvPicPr>
          <p:cNvPr id="233" name="Google Shape;233;p39"/>
          <p:cNvPicPr preferRelativeResize="0"/>
          <p:nvPr/>
        </p:nvPicPr>
        <p:blipFill>
          <a:blip r:embed="rId5">
            <a:alphaModFix/>
          </a:blip>
          <a:stretch>
            <a:fillRect/>
          </a:stretch>
        </p:blipFill>
        <p:spPr>
          <a:xfrm>
            <a:off x="7639250" y="3820044"/>
            <a:ext cx="1246350" cy="1200400"/>
          </a:xfrm>
          <a:prstGeom prst="rect">
            <a:avLst/>
          </a:prstGeom>
          <a:noFill/>
          <a:ln>
            <a:noFill/>
          </a:ln>
        </p:spPr>
      </p:pic>
      <p:sp>
        <p:nvSpPr>
          <p:cNvPr id="234" name="Google Shape;234;p39"/>
          <p:cNvSpPr txBox="1"/>
          <p:nvPr/>
        </p:nvSpPr>
        <p:spPr>
          <a:xfrm>
            <a:off x="260850" y="3820050"/>
            <a:ext cx="6558600" cy="1600800"/>
          </a:xfrm>
          <a:prstGeom prst="rect">
            <a:avLst/>
          </a:prstGeom>
          <a:noFill/>
          <a:ln>
            <a:noFill/>
          </a:ln>
        </p:spPr>
        <p:txBody>
          <a:bodyPr spcFirstLastPara="1" wrap="square" lIns="91425" tIns="91425" rIns="91425" bIns="91425" anchor="t" anchorCtr="0">
            <a:spAutoFit/>
          </a:bodyPr>
          <a:lstStyle/>
          <a:p>
            <a:pPr marL="457200" lvl="0" indent="-314325" algn="l" rtl="0">
              <a:spcBef>
                <a:spcPts val="0"/>
              </a:spcBef>
              <a:spcAft>
                <a:spcPts val="0"/>
              </a:spcAft>
              <a:buClr>
                <a:schemeClr val="dk1"/>
              </a:buClr>
              <a:buSzPts val="1350"/>
              <a:buChar char="●"/>
            </a:pPr>
            <a:r>
              <a:rPr lang="en" sz="1350">
                <a:solidFill>
                  <a:schemeClr val="dk1"/>
                </a:solidFill>
              </a:rPr>
              <a:t>An increase of one MPH in the speed limit corresponds to a increase of 14 additional fatalities which is very insignificant when observing on a nationwide scale. </a:t>
            </a:r>
            <a:endParaRPr sz="1350">
              <a:solidFill>
                <a:schemeClr val="dk1"/>
              </a:solidFill>
            </a:endParaRPr>
          </a:p>
          <a:p>
            <a:pPr marL="914400" lvl="0" indent="0" algn="l" rtl="0">
              <a:spcBef>
                <a:spcPts val="0"/>
              </a:spcBef>
              <a:spcAft>
                <a:spcPts val="0"/>
              </a:spcAft>
              <a:buNone/>
            </a:pPr>
            <a:endParaRPr sz="1350">
              <a:solidFill>
                <a:schemeClr val="dk1"/>
              </a:solidFill>
            </a:endParaRPr>
          </a:p>
          <a:p>
            <a:pPr marL="457200" lvl="0" indent="-314325" algn="l" rtl="0">
              <a:spcBef>
                <a:spcPts val="0"/>
              </a:spcBef>
              <a:spcAft>
                <a:spcPts val="0"/>
              </a:spcAft>
              <a:buClr>
                <a:schemeClr val="dk1"/>
              </a:buClr>
              <a:buSzPts val="1350"/>
              <a:buChar char="●"/>
            </a:pPr>
            <a:r>
              <a:rPr lang="en" sz="1350">
                <a:solidFill>
                  <a:schemeClr val="dk1"/>
                </a:solidFill>
              </a:rPr>
              <a:t>A Bragg’s function regression would help help regress values better. </a:t>
            </a:r>
            <a:endParaRPr sz="1350">
              <a:solidFill>
                <a:schemeClr val="dk1"/>
              </a:solidFill>
            </a:endParaRPr>
          </a:p>
          <a:p>
            <a:pPr marL="914400" lvl="1" indent="-295275" algn="l" rtl="0">
              <a:spcBef>
                <a:spcPts val="0"/>
              </a:spcBef>
              <a:spcAft>
                <a:spcPts val="0"/>
              </a:spcAft>
              <a:buSzPts val="1050"/>
              <a:buChar char="○"/>
            </a:pPr>
            <a:endParaRPr sz="1050"/>
          </a:p>
          <a:p>
            <a:pPr marL="457200" lvl="0" indent="-317500" algn="l" rtl="0">
              <a:spcBef>
                <a:spcPts val="0"/>
              </a:spcBef>
              <a:spcAft>
                <a:spcPts val="0"/>
              </a:spcAft>
              <a:buClr>
                <a:schemeClr val="dk1"/>
              </a:buClr>
              <a:buSzPts val="1400"/>
              <a:buChar char="●"/>
            </a:pPr>
            <a:endParaRPr>
              <a:solidFill>
                <a:schemeClr val="dk1"/>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p40"/>
          <p:cNvSpPr txBox="1">
            <a:spLocks noGrp="1"/>
          </p:cNvSpPr>
          <p:nvPr>
            <p:ph type="title"/>
          </p:nvPr>
        </p:nvSpPr>
        <p:spPr>
          <a:xfrm>
            <a:off x="265500" y="218250"/>
            <a:ext cx="4045200" cy="870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a:t>Conclusion (4)</a:t>
            </a:r>
            <a:endParaRPr/>
          </a:p>
        </p:txBody>
      </p:sp>
      <p:sp>
        <p:nvSpPr>
          <p:cNvPr id="240" name="Google Shape;240;p40"/>
          <p:cNvSpPr txBox="1">
            <a:spLocks noGrp="1"/>
          </p:cNvSpPr>
          <p:nvPr>
            <p:ph type="subTitle" idx="1"/>
          </p:nvPr>
        </p:nvSpPr>
        <p:spPr>
          <a:xfrm>
            <a:off x="265500" y="1135225"/>
            <a:ext cx="4045200" cy="3712800"/>
          </a:xfrm>
          <a:prstGeom prst="rect">
            <a:avLst/>
          </a:prstGeom>
        </p:spPr>
        <p:txBody>
          <a:bodyPr spcFirstLastPara="1" wrap="square" lIns="91425" tIns="91425" rIns="91425" bIns="91425" anchor="t" anchorCtr="0">
            <a:normAutofit/>
          </a:bodyPr>
          <a:lstStyle/>
          <a:p>
            <a:pPr marL="457200" lvl="0" indent="-342900" algn="l" rtl="0">
              <a:lnSpc>
                <a:spcPct val="115000"/>
              </a:lnSpc>
              <a:spcBef>
                <a:spcPts val="0"/>
              </a:spcBef>
              <a:spcAft>
                <a:spcPts val="0"/>
              </a:spcAft>
              <a:buClr>
                <a:schemeClr val="dk1"/>
              </a:buClr>
              <a:buSzPts val="1800"/>
              <a:buChar char="●"/>
            </a:pPr>
            <a:r>
              <a:rPr lang="en" sz="1800">
                <a:solidFill>
                  <a:schemeClr val="dk1"/>
                </a:solidFill>
              </a:rPr>
              <a:t>A road fatality is most likely to occur on a road of 50MPH.</a:t>
            </a:r>
            <a:endParaRPr sz="1800">
              <a:solidFill>
                <a:schemeClr val="dk1"/>
              </a:solidFill>
            </a:endParaRPr>
          </a:p>
          <a:p>
            <a:pPr marL="0" lvl="0" indent="0" algn="l" rtl="0">
              <a:lnSpc>
                <a:spcPct val="115000"/>
              </a:lnSpc>
              <a:spcBef>
                <a:spcPts val="1200"/>
              </a:spcBef>
              <a:spcAft>
                <a:spcPts val="0"/>
              </a:spcAft>
              <a:buNone/>
            </a:pPr>
            <a:endParaRPr sz="1800">
              <a:solidFill>
                <a:schemeClr val="dk1"/>
              </a:solidFill>
            </a:endParaRPr>
          </a:p>
          <a:p>
            <a:pPr marL="457200" lvl="0" indent="-342900" algn="l" rtl="0">
              <a:lnSpc>
                <a:spcPct val="115000"/>
              </a:lnSpc>
              <a:spcBef>
                <a:spcPts val="1200"/>
              </a:spcBef>
              <a:spcAft>
                <a:spcPts val="0"/>
              </a:spcAft>
              <a:buClr>
                <a:schemeClr val="dk1"/>
              </a:buClr>
              <a:buSzPts val="1800"/>
              <a:buChar char="●"/>
            </a:pPr>
            <a:r>
              <a:rPr lang="en" sz="1800">
                <a:solidFill>
                  <a:schemeClr val="dk1"/>
                </a:solidFill>
              </a:rPr>
              <a:t>Speed limit does have a impact on the likelihood of a fatality, the relationship is not linear however. </a:t>
            </a:r>
            <a:endParaRPr sz="1800">
              <a:solidFill>
                <a:schemeClr val="dk1"/>
              </a:solidFill>
            </a:endParaRPr>
          </a:p>
        </p:txBody>
      </p:sp>
      <p:pic>
        <p:nvPicPr>
          <p:cNvPr id="241" name="Google Shape;241;p40"/>
          <p:cNvPicPr preferRelativeResize="0"/>
          <p:nvPr/>
        </p:nvPicPr>
        <p:blipFill>
          <a:blip r:embed="rId3">
            <a:alphaModFix/>
          </a:blip>
          <a:stretch>
            <a:fillRect/>
          </a:stretch>
        </p:blipFill>
        <p:spPr>
          <a:xfrm>
            <a:off x="4689150" y="451550"/>
            <a:ext cx="4291101" cy="2327550"/>
          </a:xfrm>
          <a:prstGeom prst="rect">
            <a:avLst/>
          </a:prstGeom>
          <a:noFill/>
          <a:ln>
            <a:noFill/>
          </a:ln>
        </p:spPr>
      </p:pic>
      <p:pic>
        <p:nvPicPr>
          <p:cNvPr id="242" name="Google Shape;242;p40"/>
          <p:cNvPicPr preferRelativeResize="0"/>
          <p:nvPr/>
        </p:nvPicPr>
        <p:blipFill>
          <a:blip r:embed="rId4">
            <a:alphaModFix/>
          </a:blip>
          <a:stretch>
            <a:fillRect/>
          </a:stretch>
        </p:blipFill>
        <p:spPr>
          <a:xfrm>
            <a:off x="4689150" y="2989100"/>
            <a:ext cx="4291101" cy="27608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4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WHAT ARE THE IMPACTS OF OUR FINDINGS?</a:t>
            </a:r>
            <a:endParaRPr b="1"/>
          </a:p>
        </p:txBody>
      </p:sp>
      <p:sp>
        <p:nvSpPr>
          <p:cNvPr id="248" name="Google Shape;248;p4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68300" algn="l" rtl="0">
              <a:spcBef>
                <a:spcPts val="0"/>
              </a:spcBef>
              <a:spcAft>
                <a:spcPts val="0"/>
              </a:spcAft>
              <a:buClr>
                <a:schemeClr val="dk1"/>
              </a:buClr>
              <a:buSzPts val="2200"/>
              <a:buChar char="●"/>
            </a:pPr>
            <a:r>
              <a:rPr lang="en" sz="2200">
                <a:solidFill>
                  <a:schemeClr val="dk1"/>
                </a:solidFill>
              </a:rPr>
              <a:t>Improve road safety measures (e.g. filtering systems during busy times)</a:t>
            </a:r>
            <a:endParaRPr sz="2200">
              <a:solidFill>
                <a:schemeClr val="dk1"/>
              </a:solidFill>
            </a:endParaRPr>
          </a:p>
          <a:p>
            <a:pPr marL="457200" lvl="0" indent="-368300" algn="l" rtl="0">
              <a:spcBef>
                <a:spcPts val="0"/>
              </a:spcBef>
              <a:spcAft>
                <a:spcPts val="0"/>
              </a:spcAft>
              <a:buClr>
                <a:schemeClr val="dk1"/>
              </a:buClr>
              <a:buSzPts val="2200"/>
              <a:buChar char="●"/>
            </a:pPr>
            <a:r>
              <a:rPr lang="en" sz="2200">
                <a:solidFill>
                  <a:schemeClr val="dk1"/>
                </a:solidFill>
              </a:rPr>
              <a:t>Public awareness and education/targeted interventions for those at more risk such as younger/first time drivers including refreshing knowledge</a:t>
            </a:r>
            <a:endParaRPr sz="2200">
              <a:solidFill>
                <a:schemeClr val="dk1"/>
              </a:solidFill>
            </a:endParaRPr>
          </a:p>
          <a:p>
            <a:pPr marL="457200" lvl="0" indent="-368300" algn="l" rtl="0">
              <a:spcBef>
                <a:spcPts val="0"/>
              </a:spcBef>
              <a:spcAft>
                <a:spcPts val="0"/>
              </a:spcAft>
              <a:buClr>
                <a:schemeClr val="dk1"/>
              </a:buClr>
              <a:buSzPts val="2200"/>
              <a:buChar char="●"/>
            </a:pPr>
            <a:r>
              <a:rPr lang="en" sz="2200">
                <a:solidFill>
                  <a:schemeClr val="dk1"/>
                </a:solidFill>
              </a:rPr>
              <a:t>Stricter driving examination for those applying for licenses</a:t>
            </a:r>
            <a:endParaRPr sz="2200">
              <a:solidFill>
                <a:schemeClr val="dk1"/>
              </a:solidFill>
            </a:endParaRPr>
          </a:p>
          <a:p>
            <a:pPr marL="457200" lvl="0" indent="-368300" algn="l" rtl="0">
              <a:spcBef>
                <a:spcPts val="0"/>
              </a:spcBef>
              <a:spcAft>
                <a:spcPts val="0"/>
              </a:spcAft>
              <a:buClr>
                <a:schemeClr val="dk1"/>
              </a:buClr>
              <a:buSzPts val="2200"/>
              <a:buChar char="●"/>
            </a:pPr>
            <a:r>
              <a:rPr lang="en" sz="2200">
                <a:solidFill>
                  <a:schemeClr val="dk1"/>
                </a:solidFill>
              </a:rPr>
              <a:t>Implementation of a nation-wide minimum driving age (18)</a:t>
            </a:r>
            <a:endParaRPr sz="2200">
              <a:solidFill>
                <a:schemeClr val="dk1"/>
              </a:solidFill>
            </a:endParaRPr>
          </a:p>
          <a:p>
            <a:pPr marL="457200" lvl="0" indent="-368300" algn="l" rtl="0">
              <a:spcBef>
                <a:spcPts val="0"/>
              </a:spcBef>
              <a:spcAft>
                <a:spcPts val="0"/>
              </a:spcAft>
              <a:buClr>
                <a:schemeClr val="dk1"/>
              </a:buClr>
              <a:buSzPts val="2200"/>
              <a:buChar char="●"/>
            </a:pPr>
            <a:r>
              <a:rPr lang="en" sz="2200">
                <a:solidFill>
                  <a:schemeClr val="dk1"/>
                </a:solidFill>
              </a:rPr>
              <a:t>Improve policy development (avoid speed limits of 50 MPH?)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DATA SOURCE</a:t>
            </a:r>
            <a:endParaRPr b="1"/>
          </a:p>
        </p:txBody>
      </p:sp>
      <p:sp>
        <p:nvSpPr>
          <p:cNvPr id="68" name="Google Shape;68;p15"/>
          <p:cNvSpPr txBox="1">
            <a:spLocks noGrp="1"/>
          </p:cNvSpPr>
          <p:nvPr>
            <p:ph type="body" idx="1"/>
          </p:nvPr>
        </p:nvSpPr>
        <p:spPr>
          <a:xfrm>
            <a:off x="311700" y="1017725"/>
            <a:ext cx="8520600" cy="34164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sz="2600">
                <a:solidFill>
                  <a:schemeClr val="dk1"/>
                </a:solidFill>
              </a:rPr>
              <a:t>The data was sourced from The National Highway Traffic Safety Administration (NHTSA).</a:t>
            </a:r>
            <a:endParaRPr sz="2600">
              <a:solidFill>
                <a:schemeClr val="dk1"/>
              </a:solidFill>
            </a:endParaRPr>
          </a:p>
          <a:p>
            <a:pPr marL="457200" lvl="0" indent="-331787" algn="l" rtl="0">
              <a:spcBef>
                <a:spcPts val="1200"/>
              </a:spcBef>
              <a:spcAft>
                <a:spcPts val="0"/>
              </a:spcAft>
              <a:buClr>
                <a:schemeClr val="dk1"/>
              </a:buClr>
              <a:buSzPct val="100000"/>
              <a:buChar char="●"/>
            </a:pPr>
            <a:r>
              <a:rPr lang="en" sz="2600">
                <a:solidFill>
                  <a:schemeClr val="dk1"/>
                </a:solidFill>
              </a:rPr>
              <a:t>The NHTSA is an agency of the U.S. federal government. Their road fatality records are available to source both though an API and also through CSV files for each year.</a:t>
            </a:r>
            <a:endParaRPr sz="2600">
              <a:solidFill>
                <a:schemeClr val="dk1"/>
              </a:solidFill>
            </a:endParaRPr>
          </a:p>
          <a:p>
            <a:pPr marL="0" lvl="0" indent="0" algn="l" rtl="0">
              <a:spcBef>
                <a:spcPts val="1200"/>
              </a:spcBef>
              <a:spcAft>
                <a:spcPts val="0"/>
              </a:spcAft>
              <a:buNone/>
            </a:pPr>
            <a:r>
              <a:rPr lang="en" sz="2600">
                <a:solidFill>
                  <a:schemeClr val="dk1"/>
                </a:solidFill>
              </a:rPr>
              <a:t>API: </a:t>
            </a:r>
            <a:r>
              <a:rPr lang="en" sz="2600" u="sng">
                <a:solidFill>
                  <a:schemeClr val="hlink"/>
                </a:solidFill>
                <a:hlinkClick r:id="rId3"/>
              </a:rPr>
              <a:t>https://crashviewer.nhtsa.dot.gov/CrashAPI</a:t>
            </a:r>
            <a:endParaRPr sz="2600"/>
          </a:p>
          <a:p>
            <a:pPr marL="0" lvl="0" indent="0" algn="l" rtl="0">
              <a:spcBef>
                <a:spcPts val="1200"/>
              </a:spcBef>
              <a:spcAft>
                <a:spcPts val="0"/>
              </a:spcAft>
              <a:buNone/>
            </a:pPr>
            <a:r>
              <a:rPr lang="en" sz="2600">
                <a:solidFill>
                  <a:schemeClr val="dk1"/>
                </a:solidFill>
              </a:rPr>
              <a:t>CSV Archives: </a:t>
            </a:r>
            <a:r>
              <a:rPr lang="en" sz="2600" u="sng">
                <a:solidFill>
                  <a:schemeClr val="hlink"/>
                </a:solidFill>
                <a:hlinkClick r:id="rId4"/>
              </a:rPr>
              <a:t>https://www.nhtsa.gov/file-downloadsp=nhtsa/downloads/FARS/2021/National/</a:t>
            </a:r>
            <a:endParaRPr sz="2600"/>
          </a:p>
          <a:p>
            <a:pPr marL="0" lvl="0" indent="0" algn="l" rtl="0">
              <a:spcBef>
                <a:spcPts val="1200"/>
              </a:spcBef>
              <a:spcAft>
                <a:spcPts val="0"/>
              </a:spcAft>
              <a:buNone/>
            </a:pPr>
            <a:endParaRPr/>
          </a:p>
          <a:p>
            <a:pPr marL="457200" lvl="0" indent="0" algn="l" rtl="0">
              <a:spcBef>
                <a:spcPts val="1200"/>
              </a:spcBef>
              <a:spcAft>
                <a:spcPts val="0"/>
              </a:spcAft>
              <a:buNone/>
            </a:pPr>
            <a:endParaRPr/>
          </a:p>
          <a:p>
            <a:pPr marL="0" lvl="0" indent="0" algn="l" rtl="0">
              <a:spcBef>
                <a:spcPts val="1200"/>
              </a:spcBef>
              <a:spcAft>
                <a:spcPts val="0"/>
              </a:spcAft>
              <a:buNone/>
            </a:pPr>
            <a:endParaRPr/>
          </a:p>
          <a:p>
            <a:pPr marL="0" lvl="0" indent="0" algn="l" rtl="0">
              <a:spcBef>
                <a:spcPts val="1200"/>
              </a:spcBef>
              <a:spcAft>
                <a:spcPts val="1200"/>
              </a:spcAft>
              <a:buNone/>
            </a:pPr>
            <a:endParaRPr/>
          </a:p>
        </p:txBody>
      </p:sp>
      <p:pic>
        <p:nvPicPr>
          <p:cNvPr id="69" name="Google Shape;69;p15"/>
          <p:cNvPicPr preferRelativeResize="0"/>
          <p:nvPr/>
        </p:nvPicPr>
        <p:blipFill>
          <a:blip r:embed="rId5">
            <a:alphaModFix/>
          </a:blip>
          <a:stretch>
            <a:fillRect/>
          </a:stretch>
        </p:blipFill>
        <p:spPr>
          <a:xfrm>
            <a:off x="392200" y="3071400"/>
            <a:ext cx="3488248" cy="18192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4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ANY QUESTIONS?</a:t>
            </a:r>
            <a:endParaRPr b="1"/>
          </a:p>
        </p:txBody>
      </p:sp>
      <p:sp>
        <p:nvSpPr>
          <p:cNvPr id="254" name="Google Shape;254;p4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Additional explorations:</a:t>
            </a:r>
            <a:endParaRPr/>
          </a:p>
          <a:p>
            <a:pPr marL="457200" lvl="0" indent="0" algn="l" rtl="0">
              <a:spcBef>
                <a:spcPts val="1200"/>
              </a:spcBef>
              <a:spcAft>
                <a:spcPts val="1200"/>
              </a:spcAft>
              <a:buNone/>
            </a:pPr>
            <a:endParaRPr/>
          </a:p>
        </p:txBody>
      </p:sp>
      <p:pic>
        <p:nvPicPr>
          <p:cNvPr id="255" name="Google Shape;255;p42"/>
          <p:cNvPicPr preferRelativeResize="0"/>
          <p:nvPr/>
        </p:nvPicPr>
        <p:blipFill>
          <a:blip r:embed="rId3">
            <a:alphaModFix/>
          </a:blip>
          <a:stretch>
            <a:fillRect/>
          </a:stretch>
        </p:blipFill>
        <p:spPr>
          <a:xfrm>
            <a:off x="172075" y="1678500"/>
            <a:ext cx="3546714" cy="2153075"/>
          </a:xfrm>
          <a:prstGeom prst="rect">
            <a:avLst/>
          </a:prstGeom>
          <a:noFill/>
          <a:ln>
            <a:noFill/>
          </a:ln>
        </p:spPr>
      </p:pic>
      <p:pic>
        <p:nvPicPr>
          <p:cNvPr id="256" name="Google Shape;256;p42"/>
          <p:cNvPicPr preferRelativeResize="0"/>
          <p:nvPr/>
        </p:nvPicPr>
        <p:blipFill>
          <a:blip r:embed="rId4">
            <a:alphaModFix/>
          </a:blip>
          <a:stretch>
            <a:fillRect/>
          </a:stretch>
        </p:blipFill>
        <p:spPr>
          <a:xfrm>
            <a:off x="3812213" y="1678500"/>
            <a:ext cx="2458575" cy="2153074"/>
          </a:xfrm>
          <a:prstGeom prst="rect">
            <a:avLst/>
          </a:prstGeom>
          <a:noFill/>
          <a:ln>
            <a:noFill/>
          </a:ln>
        </p:spPr>
      </p:pic>
      <p:pic>
        <p:nvPicPr>
          <p:cNvPr id="257" name="Google Shape;257;p42"/>
          <p:cNvPicPr preferRelativeResize="0"/>
          <p:nvPr/>
        </p:nvPicPr>
        <p:blipFill>
          <a:blip r:embed="rId5">
            <a:alphaModFix/>
          </a:blip>
          <a:stretch>
            <a:fillRect/>
          </a:stretch>
        </p:blipFill>
        <p:spPr>
          <a:xfrm>
            <a:off x="6364200" y="939900"/>
            <a:ext cx="2649550" cy="28916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3"/>
        <p:cNvGrpSpPr/>
        <p:nvPr/>
      </p:nvGrpSpPr>
      <p:grpSpPr>
        <a:xfrm>
          <a:off x="0" y="0"/>
          <a:ext cx="0" cy="0"/>
          <a:chOff x="0" y="0"/>
          <a:chExt cx="0" cy="0"/>
        </a:xfrm>
      </p:grpSpPr>
      <p:sp>
        <p:nvSpPr>
          <p:cNvPr id="74" name="Google Shape;74;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DATA EXPLORATION / CLEAN UP PROCESS</a:t>
            </a:r>
            <a:endParaRPr b="1"/>
          </a:p>
        </p:txBody>
      </p:sp>
      <p:pic>
        <p:nvPicPr>
          <p:cNvPr id="75" name="Google Shape;75;p16"/>
          <p:cNvPicPr preferRelativeResize="0"/>
          <p:nvPr/>
        </p:nvPicPr>
        <p:blipFill>
          <a:blip r:embed="rId3">
            <a:alphaModFix/>
          </a:blip>
          <a:stretch>
            <a:fillRect/>
          </a:stretch>
        </p:blipFill>
        <p:spPr>
          <a:xfrm>
            <a:off x="187575" y="1177750"/>
            <a:ext cx="4307976" cy="2909275"/>
          </a:xfrm>
          <a:prstGeom prst="rect">
            <a:avLst/>
          </a:prstGeom>
          <a:noFill/>
          <a:ln>
            <a:noFill/>
          </a:ln>
        </p:spPr>
      </p:pic>
      <p:pic>
        <p:nvPicPr>
          <p:cNvPr id="76" name="Google Shape;76;p16"/>
          <p:cNvPicPr preferRelativeResize="0"/>
          <p:nvPr/>
        </p:nvPicPr>
        <p:blipFill>
          <a:blip r:embed="rId4">
            <a:alphaModFix/>
          </a:blip>
          <a:stretch>
            <a:fillRect/>
          </a:stretch>
        </p:blipFill>
        <p:spPr>
          <a:xfrm>
            <a:off x="4777375" y="1177750"/>
            <a:ext cx="3411951" cy="2909276"/>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pic>
        <p:nvPicPr>
          <p:cNvPr id="81" name="Google Shape;81;p17"/>
          <p:cNvPicPr preferRelativeResize="0"/>
          <p:nvPr/>
        </p:nvPicPr>
        <p:blipFill>
          <a:blip r:embed="rId3">
            <a:alphaModFix/>
          </a:blip>
          <a:stretch>
            <a:fillRect/>
          </a:stretch>
        </p:blipFill>
        <p:spPr>
          <a:xfrm>
            <a:off x="468457" y="1065875"/>
            <a:ext cx="3845479" cy="3214951"/>
          </a:xfrm>
          <a:prstGeom prst="rect">
            <a:avLst/>
          </a:prstGeom>
          <a:noFill/>
          <a:ln>
            <a:noFill/>
          </a:ln>
        </p:spPr>
      </p:pic>
      <p:pic>
        <p:nvPicPr>
          <p:cNvPr id="82" name="Google Shape;82;p17"/>
          <p:cNvPicPr preferRelativeResize="0"/>
          <p:nvPr/>
        </p:nvPicPr>
        <p:blipFill>
          <a:blip r:embed="rId4">
            <a:alphaModFix/>
          </a:blip>
          <a:stretch>
            <a:fillRect/>
          </a:stretch>
        </p:blipFill>
        <p:spPr>
          <a:xfrm>
            <a:off x="4574788" y="1017731"/>
            <a:ext cx="4100751" cy="3263094"/>
          </a:xfrm>
          <a:prstGeom prst="rect">
            <a:avLst/>
          </a:prstGeom>
          <a:noFill/>
          <a:ln>
            <a:noFill/>
          </a:ln>
        </p:spPr>
      </p:pic>
      <p:sp>
        <p:nvSpPr>
          <p:cNvPr id="83" name="Google Shape;83;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ctr" rtl="0">
              <a:spcBef>
                <a:spcPts val="0"/>
              </a:spcBef>
              <a:spcAft>
                <a:spcPts val="0"/>
              </a:spcAft>
              <a:buNone/>
            </a:pPr>
            <a:r>
              <a:rPr lang="en" b="1"/>
              <a:t>DATA EXPLORATION / CLEAN UP PROCESS</a:t>
            </a:r>
            <a:endParaRPr b="1"/>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7"/>
        <p:cNvGrpSpPr/>
        <p:nvPr/>
      </p:nvGrpSpPr>
      <p:grpSpPr>
        <a:xfrm>
          <a:off x="0" y="0"/>
          <a:ext cx="0" cy="0"/>
          <a:chOff x="0" y="0"/>
          <a:chExt cx="0" cy="0"/>
        </a:xfrm>
      </p:grpSpPr>
      <p:pic>
        <p:nvPicPr>
          <p:cNvPr id="88" name="Google Shape;88;p18"/>
          <p:cNvPicPr preferRelativeResize="0"/>
          <p:nvPr/>
        </p:nvPicPr>
        <p:blipFill>
          <a:blip r:embed="rId3">
            <a:alphaModFix/>
          </a:blip>
          <a:stretch>
            <a:fillRect/>
          </a:stretch>
        </p:blipFill>
        <p:spPr>
          <a:xfrm>
            <a:off x="152400" y="152400"/>
            <a:ext cx="8839200" cy="481565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3" name="Google Shape;93;p19"/>
          <p:cNvSpPr txBox="1">
            <a:spLocks noGrp="1"/>
          </p:cNvSpPr>
          <p:nvPr>
            <p:ph type="title"/>
          </p:nvPr>
        </p:nvSpPr>
        <p:spPr>
          <a:xfrm>
            <a:off x="3271750" y="2021100"/>
            <a:ext cx="3033300" cy="110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3420" b="1"/>
              <a:t>ANALYSIS</a:t>
            </a:r>
            <a:endParaRPr sz="3420"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20"/>
          <p:cNvPicPr preferRelativeResize="0"/>
          <p:nvPr/>
        </p:nvPicPr>
        <p:blipFill rotWithShape="1">
          <a:blip r:embed="rId3">
            <a:alphaModFix/>
          </a:blip>
          <a:srcRect r="28453"/>
          <a:stretch/>
        </p:blipFill>
        <p:spPr>
          <a:xfrm>
            <a:off x="579200" y="226500"/>
            <a:ext cx="7366000" cy="4690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pic>
        <p:nvPicPr>
          <p:cNvPr id="103" name="Google Shape;103;p21"/>
          <p:cNvPicPr preferRelativeResize="0"/>
          <p:nvPr/>
        </p:nvPicPr>
        <p:blipFill rotWithShape="1">
          <a:blip r:embed="rId3">
            <a:alphaModFix/>
          </a:blip>
          <a:srcRect l="5859" r="30247" b="13156"/>
          <a:stretch/>
        </p:blipFill>
        <p:spPr>
          <a:xfrm>
            <a:off x="287100" y="1075650"/>
            <a:ext cx="4832024" cy="2992201"/>
          </a:xfrm>
          <a:prstGeom prst="rect">
            <a:avLst/>
          </a:prstGeom>
          <a:noFill/>
          <a:ln>
            <a:noFill/>
          </a:ln>
        </p:spPr>
      </p:pic>
      <p:sp>
        <p:nvSpPr>
          <p:cNvPr id="104" name="Google Shape;104;p21"/>
          <p:cNvSpPr txBox="1"/>
          <p:nvPr/>
        </p:nvSpPr>
        <p:spPr>
          <a:xfrm>
            <a:off x="287100" y="287500"/>
            <a:ext cx="8569800" cy="6618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100">
                <a:solidFill>
                  <a:schemeClr val="dk1"/>
                </a:solidFill>
              </a:rPr>
              <a:t>Our Accident Map vs Population Density (USA)</a:t>
            </a:r>
            <a:endParaRPr sz="3100">
              <a:solidFill>
                <a:schemeClr val="dk1"/>
              </a:solidFill>
            </a:endParaRPr>
          </a:p>
        </p:txBody>
      </p:sp>
      <p:pic>
        <p:nvPicPr>
          <p:cNvPr id="105" name="Google Shape;105;p21"/>
          <p:cNvPicPr preferRelativeResize="0"/>
          <p:nvPr/>
        </p:nvPicPr>
        <p:blipFill>
          <a:blip r:embed="rId4">
            <a:alphaModFix/>
          </a:blip>
          <a:stretch>
            <a:fillRect/>
          </a:stretch>
        </p:blipFill>
        <p:spPr>
          <a:xfrm>
            <a:off x="5255399" y="1392875"/>
            <a:ext cx="3720074" cy="2357742"/>
          </a:xfrm>
          <a:prstGeom prst="rect">
            <a:avLst/>
          </a:prstGeom>
          <a:noFill/>
          <a:ln>
            <a:noFill/>
          </a:ln>
        </p:spPr>
      </p:pic>
      <p:sp>
        <p:nvSpPr>
          <p:cNvPr id="106" name="Google Shape;106;p21"/>
          <p:cNvSpPr txBox="1"/>
          <p:nvPr/>
        </p:nvSpPr>
        <p:spPr>
          <a:xfrm>
            <a:off x="5320850" y="4141925"/>
            <a:ext cx="3536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rPr>
              <a:t>Source: ECPM via US Census Bureau</a:t>
            </a:r>
            <a:endParaRPr>
              <a:solidFill>
                <a:schemeClr val="dk1"/>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1926</Words>
  <Application>Microsoft Office PowerPoint</Application>
  <PresentationFormat>On-screen Show (16:9)</PresentationFormat>
  <Paragraphs>128</Paragraphs>
  <Slides>30</Slides>
  <Notes>30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Economica</vt:lpstr>
      <vt:lpstr>Arial</vt:lpstr>
      <vt:lpstr>Roboto</vt:lpstr>
      <vt:lpstr>Simple Dark</vt:lpstr>
      <vt:lpstr>Road Fatalities:  An Exploratory Analysis of Road Fatalities in The US During The Year 2020. </vt:lpstr>
      <vt:lpstr>RESEARCH QUESTIONS</vt:lpstr>
      <vt:lpstr>DATA SOURCE</vt:lpstr>
      <vt:lpstr>DATA EXPLORATION / CLEAN UP PROCESS</vt:lpstr>
      <vt:lpstr>DATA EXPLORATION / CLEAN UP PROCESS</vt:lpstr>
      <vt:lpstr>PowerPoint Presentation</vt:lpstr>
      <vt:lpstr>ANALYSIS</vt:lpstr>
      <vt:lpstr>PowerPoint Presentation</vt:lpstr>
      <vt:lpstr>PowerPoint Presentation</vt:lpstr>
      <vt:lpstr>PowerPoint Presentation</vt:lpstr>
      <vt:lpstr>Q1: Is there a relationship between the age of the driver and the number of accidents?</vt:lpstr>
      <vt:lpstr>Distribution &amp; Measures of Central Tendency</vt:lpstr>
      <vt:lpstr>Linear Regression</vt:lpstr>
      <vt:lpstr>Conclusion (1)</vt:lpstr>
      <vt:lpstr>Q2: What weather conditions and routes is a road fatality most likely to occur on? </vt:lpstr>
      <vt:lpstr>Weather Condition vs Fatality</vt:lpstr>
      <vt:lpstr>Visibility Vs Fatality</vt:lpstr>
      <vt:lpstr>Route Name vs Fatality</vt:lpstr>
      <vt:lpstr>PowerPoint Presentation</vt:lpstr>
      <vt:lpstr>Conclusion (2)</vt:lpstr>
      <vt:lpstr>Q3: Are road fatalities more likely to occur at a certain hour of the day?</vt:lpstr>
      <vt:lpstr>Fatality count at each hour of the day</vt:lpstr>
      <vt:lpstr>Number of fatalities per state</vt:lpstr>
      <vt:lpstr>Conclusion (3)</vt:lpstr>
      <vt:lpstr>Q4: What impact does speed limit have on the total number of road fatalities?   </vt:lpstr>
      <vt:lpstr>Speed Limit Vs Fatality</vt:lpstr>
      <vt:lpstr>PowerPoint Presentation</vt:lpstr>
      <vt:lpstr>Conclusion (4)</vt:lpstr>
      <vt:lpstr>WHAT ARE THE IMPACTS OF OUR FINDINGS?</vt:lpstr>
      <vt:lpstr>ANY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Road Fatalities:  An Exploratory Analysis of Road Fatalities in The US During The Year 2020.</dc:title>
  <dc:creator>Savina Boateng</dc:creator>
  <cp:lastModifiedBy>Savina Boateng</cp:lastModifiedBy>
  <cp:revision>1</cp:revision>
  <dcterms:modified xsi:type="dcterms:W3CDTF">2023-06-13T13:35:38Z</dcterms:modified>
</cp:coreProperties>
</file>